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76" r:id="rId2"/>
    <p:sldId id="303" r:id="rId3"/>
    <p:sldId id="304" r:id="rId4"/>
    <p:sldId id="305" r:id="rId5"/>
    <p:sldId id="306" r:id="rId6"/>
    <p:sldId id="307" r:id="rId7"/>
    <p:sldId id="309" r:id="rId8"/>
    <p:sldId id="259" r:id="rId9"/>
    <p:sldId id="260" r:id="rId10"/>
    <p:sldId id="262" r:id="rId11"/>
    <p:sldId id="263" r:id="rId12"/>
    <p:sldId id="257" r:id="rId13"/>
    <p:sldId id="256" r:id="rId14"/>
    <p:sldId id="265" r:id="rId15"/>
    <p:sldId id="267" r:id="rId16"/>
    <p:sldId id="268" r:id="rId17"/>
    <p:sldId id="269" r:id="rId18"/>
    <p:sldId id="270" r:id="rId19"/>
    <p:sldId id="273" r:id="rId20"/>
    <p:sldId id="274" r:id="rId21"/>
    <p:sldId id="275" r:id="rId22"/>
    <p:sldId id="280" r:id="rId23"/>
    <p:sldId id="286" r:id="rId24"/>
    <p:sldId id="290" r:id="rId25"/>
    <p:sldId id="288" r:id="rId26"/>
    <p:sldId id="289" r:id="rId27"/>
    <p:sldId id="258" r:id="rId28"/>
    <p:sldId id="326" r:id="rId29"/>
    <p:sldId id="325" r:id="rId30"/>
    <p:sldId id="328" r:id="rId31"/>
    <p:sldId id="329" r:id="rId32"/>
    <p:sldId id="279" r:id="rId33"/>
    <p:sldId id="281" r:id="rId34"/>
    <p:sldId id="283" r:id="rId35"/>
    <p:sldId id="282" r:id="rId36"/>
    <p:sldId id="330" r:id="rId37"/>
    <p:sldId id="332" r:id="rId38"/>
    <p:sldId id="333" r:id="rId39"/>
    <p:sldId id="335" r:id="rId40"/>
    <p:sldId id="336" r:id="rId4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C6B75-FA82-4D8B-AC67-C6ABFFD9F760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0B053-4B62-4F95-B838-052F26A66C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1222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pl.wikipedia.org/wiki/Ministerstwo_Edukacji_Narodowej" TargetMode="External"/><Relationship Id="rId3" Type="http://schemas.openxmlformats.org/officeDocument/2006/relationships/hyperlink" Target="https://pl.wikipedia.org/wiki/1939" TargetMode="External"/><Relationship Id="rId7" Type="http://schemas.openxmlformats.org/officeDocument/2006/relationships/hyperlink" Target="https://pl.wikipedia.org/wiki/Uniwersytet_Warszawski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pl.wikipedia.org/wiki/Nauczyciel_akademicki" TargetMode="External"/><Relationship Id="rId5" Type="http://schemas.openxmlformats.org/officeDocument/2006/relationships/hyperlink" Target="https://pl.wikipedia.org/wiki/Tytu%C5%82_naukowy" TargetMode="External"/><Relationship Id="rId4" Type="http://schemas.openxmlformats.org/officeDocument/2006/relationships/hyperlink" Target="https://pl.wikipedia.org/wiki/2015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ipedia.org/wiki/Szko%C5%82a_Ate%C5%84ska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l.wikipedia.org/wiki/Rafael_Santi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ipedia.org/wiki/%C5%81acina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pl.wikipedia.org/wiki/Szko%C5%82a_elejska" TargetMode="External"/><Relationship Id="rId5" Type="http://schemas.openxmlformats.org/officeDocument/2006/relationships/hyperlink" Target="https://pl.wikipedia.org/wiki/Paradoks" TargetMode="External"/><Relationship Id="rId4" Type="http://schemas.openxmlformats.org/officeDocument/2006/relationships/hyperlink" Target="https://pl.wikipedia.org/wiki/J%C4%99zyk_starogrecki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pl.wikipedia.org/wiki/Czes%C5%82aw_Kupisiewicz#cite_note-1" TargetMode="External"/><Relationship Id="rId13" Type="http://schemas.openxmlformats.org/officeDocument/2006/relationships/hyperlink" Target="https://pl.wikipedia.org/wiki/Nauki_humanistyczne" TargetMode="External"/><Relationship Id="rId18" Type="http://schemas.openxmlformats.org/officeDocument/2006/relationships/hyperlink" Target="https://pl.wikipedia.org/wiki/Wydzia%C5%82_Pedagogiczny_Uniwersytetu_Warszawskiego" TargetMode="External"/><Relationship Id="rId3" Type="http://schemas.openxmlformats.org/officeDocument/2006/relationships/hyperlink" Target="https://pl.wikipedia.org/wiki/13_lipca" TargetMode="External"/><Relationship Id="rId21" Type="http://schemas.openxmlformats.org/officeDocument/2006/relationships/hyperlink" Target="https://pl.wikipedia.org/wiki/Pedagogika_og%C3%B3lna" TargetMode="External"/><Relationship Id="rId7" Type="http://schemas.openxmlformats.org/officeDocument/2006/relationships/hyperlink" Target="https://pl.wikipedia.org/wiki/2015" TargetMode="External"/><Relationship Id="rId12" Type="http://schemas.openxmlformats.org/officeDocument/2006/relationships/hyperlink" Target="https://pl.wikipedia.org/wiki/Tytu%C5%82_naukowy" TargetMode="External"/><Relationship Id="rId17" Type="http://schemas.openxmlformats.org/officeDocument/2006/relationships/hyperlink" Target="https://pl.wikipedia.org/wiki/Dziekan_(szko%C5%82a_wy%C5%BCsza)" TargetMode="External"/><Relationship Id="rId2" Type="http://schemas.openxmlformats.org/officeDocument/2006/relationships/slide" Target="../slides/slide14.xml"/><Relationship Id="rId16" Type="http://schemas.openxmlformats.org/officeDocument/2006/relationships/hyperlink" Target="https://pl.wikipedia.org/wiki/Uniwersytet_Warszawski" TargetMode="External"/><Relationship Id="rId20" Type="http://schemas.openxmlformats.org/officeDocument/2006/relationships/hyperlink" Target="https://pl.wikipedia.org/wiki/Dydaktyka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pl.wikipedia.org/wiki/5_listopada" TargetMode="External"/><Relationship Id="rId11" Type="http://schemas.openxmlformats.org/officeDocument/2006/relationships/hyperlink" Target="https://pl.wikipedia.org/wiki/Pedagogika" TargetMode="External"/><Relationship Id="rId24" Type="http://schemas.openxmlformats.org/officeDocument/2006/relationships/hyperlink" Target="https://pl.wikipedia.org/wiki/Czes%C5%82aw_Kupisiewicz#cite_note-sosnowiec-5" TargetMode="External"/><Relationship Id="rId5" Type="http://schemas.openxmlformats.org/officeDocument/2006/relationships/hyperlink" Target="https://pl.wikipedia.org/wiki/Sosnowiec" TargetMode="External"/><Relationship Id="rId15" Type="http://schemas.openxmlformats.org/officeDocument/2006/relationships/hyperlink" Target="https://pl.wikipedia.org/wiki/Prorektor" TargetMode="External"/><Relationship Id="rId23" Type="http://schemas.openxmlformats.org/officeDocument/2006/relationships/hyperlink" Target="https://pl.wikipedia.org/wiki/Czes%C5%82aw_Kupisiewicz#cite_note-dydaktyka-4" TargetMode="External"/><Relationship Id="rId10" Type="http://schemas.openxmlformats.org/officeDocument/2006/relationships/hyperlink" Target="https://pl.wikipedia.org/wiki/Polska" TargetMode="External"/><Relationship Id="rId19" Type="http://schemas.openxmlformats.org/officeDocument/2006/relationships/hyperlink" Target="https://pl.wikipedia.org/wiki/Polska_Akademia_Nauk" TargetMode="External"/><Relationship Id="rId4" Type="http://schemas.openxmlformats.org/officeDocument/2006/relationships/hyperlink" Target="https://pl.wikipedia.org/wiki/1924" TargetMode="External"/><Relationship Id="rId9" Type="http://schemas.openxmlformats.org/officeDocument/2006/relationships/hyperlink" Target="https://pl.wikipedia.org/wiki/Czes%C5%82aw_Kupisiewicz#cite_note-2" TargetMode="External"/><Relationship Id="rId14" Type="http://schemas.openxmlformats.org/officeDocument/2006/relationships/hyperlink" Target="https://pl.wikipedia.org/wiki/Nauczyciel_akademicki" TargetMode="External"/><Relationship Id="rId22" Type="http://schemas.openxmlformats.org/officeDocument/2006/relationships/hyperlink" Target="https://pl.wikipedia.org/wiki/Czes%C5%82aw_Kupisiewicz#cite_note-impuls-3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47BD3-7CBD-46B8-98C0-1F6866E53A1F}" type="slidenum">
              <a:rPr lang="pl-PL" smtClean="0"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5867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47BD3-7CBD-46B8-98C0-1F6866E53A1F}" type="slidenum">
              <a:rPr lang="pl-PL" smtClean="0"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05069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Krzysztof Kruszewski</a:t>
            </a:r>
            <a:r>
              <a:rPr lang="pl-PL" dirty="0"/>
              <a:t> (</a:t>
            </a:r>
            <a:r>
              <a:rPr lang="pl-PL" dirty="0">
                <a:hlinkClick r:id="rId3" tooltip="1939"/>
              </a:rPr>
              <a:t>1939</a:t>
            </a:r>
            <a:r>
              <a:rPr lang="pl-PL" dirty="0"/>
              <a:t> -</a:t>
            </a:r>
            <a:r>
              <a:rPr lang="pl-PL" dirty="0">
                <a:hlinkClick r:id="rId4" tooltip="2015"/>
              </a:rPr>
              <a:t>2015</a:t>
            </a:r>
            <a:r>
              <a:rPr lang="pl-PL" dirty="0"/>
              <a:t> )– polski pedagog, </a:t>
            </a:r>
            <a:r>
              <a:rPr lang="pl-PL" dirty="0">
                <a:hlinkClick r:id="rId5" tooltip="Tytuł naukowy"/>
              </a:rPr>
              <a:t>profesor</a:t>
            </a:r>
            <a:r>
              <a:rPr lang="pl-PL" dirty="0"/>
              <a:t> nauk humanistycznych, </a:t>
            </a:r>
            <a:r>
              <a:rPr lang="pl-PL" dirty="0">
                <a:hlinkClick r:id="rId6" tooltip="Nauczyciel akademicki"/>
              </a:rPr>
              <a:t>nauczyciel akademicki</a:t>
            </a:r>
            <a:r>
              <a:rPr lang="pl-PL" dirty="0"/>
              <a:t> </a:t>
            </a:r>
            <a:r>
              <a:rPr lang="pl-PL" dirty="0">
                <a:hlinkClick r:id="rId7" tooltip="Uniwersytet Warszawski"/>
              </a:rPr>
              <a:t>Uniwersytetu Warszawskiego</a:t>
            </a:r>
            <a:r>
              <a:rPr lang="pl-PL" dirty="0"/>
              <a:t>, w latach 1980-1981 </a:t>
            </a:r>
            <a:r>
              <a:rPr lang="pl-PL" dirty="0">
                <a:hlinkClick r:id="rId8" tooltip="Ministerstwo Edukacji Narodowej"/>
              </a:rPr>
              <a:t>minister oświaty i wychowania</a:t>
            </a:r>
            <a:r>
              <a:rPr lang="pl-PL" dirty="0"/>
              <a:t>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47BD3-7CBD-46B8-98C0-1F6866E53A1F}" type="slidenum">
              <a:rPr lang="pl-PL" smtClean="0"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9094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fragment </a:t>
            </a:r>
            <a:r>
              <a:rPr lang="pl-PL" i="1" dirty="0">
                <a:hlinkClick r:id="rId3" tooltip="Szkoła Ateńska"/>
              </a:rPr>
              <a:t>Szkoły Ateńskiej</a:t>
            </a:r>
            <a:r>
              <a:rPr lang="pl-PL" dirty="0"/>
              <a:t> </a:t>
            </a:r>
            <a:r>
              <a:rPr lang="pl-PL" dirty="0">
                <a:hlinkClick r:id="rId4" tooltip="Rafael Santi"/>
              </a:rPr>
              <a:t>Rafaela</a:t>
            </a:r>
            <a:r>
              <a:rPr lang="pl-PL" dirty="0"/>
              <a:t> (1509-1510)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47BD3-7CBD-46B8-98C0-1F6866E53A1F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1382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Absurd</a:t>
            </a:r>
            <a:r>
              <a:rPr lang="pl-PL" dirty="0"/>
              <a:t> (</a:t>
            </a:r>
            <a:r>
              <a:rPr lang="pl-PL" dirty="0">
                <a:hlinkClick r:id="rId3" tooltip="Łacina"/>
              </a:rPr>
              <a:t>łac.</a:t>
            </a:r>
            <a:r>
              <a:rPr lang="pl-PL" dirty="0"/>
              <a:t> </a:t>
            </a:r>
            <a:r>
              <a:rPr lang="pl-PL" i="1" dirty="0" err="1">
                <a:effectLst/>
              </a:rPr>
              <a:t>absurdus</a:t>
            </a:r>
            <a:r>
              <a:rPr lang="pl-PL" dirty="0"/>
              <a:t> – niewłaściwy, niestosowny, absurdalny) – pojęcie określające sytuację, sformułowanie lub myśl będące wewnętrznie sprzeczne lub pozbawione sensu</a:t>
            </a:r>
            <a:endParaRPr lang="pl-PL" baseline="30000" dirty="0"/>
          </a:p>
          <a:p>
            <a:r>
              <a:rPr lang="pl-PL" b="1" dirty="0"/>
              <a:t>Aporia</a:t>
            </a:r>
            <a:r>
              <a:rPr lang="pl-PL" dirty="0"/>
              <a:t> (z </a:t>
            </a:r>
            <a:r>
              <a:rPr lang="pl-PL" dirty="0">
                <a:hlinkClick r:id="rId4" tooltip="Język starogrecki"/>
              </a:rPr>
              <a:t>gr.</a:t>
            </a:r>
            <a:r>
              <a:rPr lang="pl-PL" dirty="0"/>
              <a:t> ἀπ</a:t>
            </a:r>
            <a:r>
              <a:rPr lang="pl-PL" dirty="0" err="1"/>
              <a:t>ορί</a:t>
            </a:r>
            <a:r>
              <a:rPr lang="pl-PL" dirty="0"/>
              <a:t>α, </a:t>
            </a:r>
            <a:r>
              <a:rPr lang="pl-PL" i="1" dirty="0"/>
              <a:t>aporía</a:t>
            </a:r>
            <a:r>
              <a:rPr lang="pl-PL" dirty="0"/>
              <a:t> – bezdroże, bezradność, trudność' od ἄπορος, </a:t>
            </a:r>
            <a:r>
              <a:rPr lang="pl-PL" i="1" dirty="0"/>
              <a:t>áporos</a:t>
            </a:r>
            <a:r>
              <a:rPr lang="pl-PL" dirty="0"/>
              <a:t> – nieprzebyty; trudny</a:t>
            </a:r>
            <a:r>
              <a:rPr lang="pl-PL" baseline="30000" dirty="0"/>
              <a:t>[</a:t>
            </a:r>
            <a:r>
              <a:rPr lang="pl-PL" dirty="0"/>
              <a:t> – z pozoru niemożliwa do przezwyciężenia trudność w rozumowaniu logicznym, oferująca sprzeczne albo przeciwstawne rozwiązania Typowymi aporiami są np. </a:t>
            </a:r>
            <a:r>
              <a:rPr lang="pl-PL" dirty="0">
                <a:hlinkClick r:id="rId5" tooltip="Paradoks"/>
              </a:rPr>
              <a:t>paradoksy</a:t>
            </a:r>
            <a:r>
              <a:rPr lang="pl-PL" dirty="0"/>
              <a:t>. Termin ten stworzyli </a:t>
            </a:r>
            <a:r>
              <a:rPr lang="pl-PL" dirty="0">
                <a:hlinkClick r:id="rId6" tooltip="Szkoła elejska"/>
              </a:rPr>
              <a:t>eleaci</a:t>
            </a:r>
            <a:r>
              <a:rPr lang="pl-PL" dirty="0"/>
              <a:t>, stwierdzając: </a:t>
            </a:r>
            <a:r>
              <a:rPr lang="pl-PL" i="1" dirty="0"/>
              <a:t>zmysły mówią, że jest wielość i zmienność, a rozum, że jedność i stałość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47BD3-7CBD-46B8-98C0-1F6866E53A1F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9774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Metody i techniki heurystyczne</a:t>
            </a:r>
            <a:r>
              <a:rPr lang="pl-PL" dirty="0"/>
              <a:t> – ogół sposobów i reguł postępowania służących podejmowaniu najwłaściwszych decyzji w skomplikowanych sytuacjach, wymagających analizy dostępnych informacji, a także przewidywania zjawisk przyszłych; oparte na twórczym myśleniu i kombinacjach logicznych – np. burza mózgów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47BD3-7CBD-46B8-98C0-1F6866E53A1F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6150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47BD3-7CBD-46B8-98C0-1F6866E53A1F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6252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Czesław Kupisiewicz</a:t>
            </a:r>
            <a:r>
              <a:rPr lang="pl-PL" dirty="0"/>
              <a:t> (ur. </a:t>
            </a:r>
            <a:r>
              <a:rPr lang="pl-PL" dirty="0">
                <a:hlinkClick r:id="rId3" tooltip="13 lipca"/>
              </a:rPr>
              <a:t>13 lipca</a:t>
            </a:r>
            <a:r>
              <a:rPr lang="pl-PL" dirty="0"/>
              <a:t> </a:t>
            </a:r>
            <a:r>
              <a:rPr lang="pl-PL" dirty="0">
                <a:hlinkClick r:id="rId4" tooltip="1924"/>
              </a:rPr>
              <a:t>1924</a:t>
            </a:r>
            <a:r>
              <a:rPr lang="pl-PL" dirty="0"/>
              <a:t> w </a:t>
            </a:r>
            <a:r>
              <a:rPr lang="pl-PL" dirty="0">
                <a:hlinkClick r:id="rId5" tooltip="Sosnowiec"/>
              </a:rPr>
              <a:t>Sosnowcu</a:t>
            </a:r>
            <a:r>
              <a:rPr lang="pl-PL" dirty="0"/>
              <a:t>, zm. </a:t>
            </a:r>
            <a:r>
              <a:rPr lang="pl-PL" dirty="0">
                <a:hlinkClick r:id="rId6" tooltip="5 listopada"/>
              </a:rPr>
              <a:t>5 listopada</a:t>
            </a:r>
            <a:r>
              <a:rPr lang="pl-PL" dirty="0"/>
              <a:t> </a:t>
            </a:r>
            <a:r>
              <a:rPr lang="pl-PL" dirty="0">
                <a:hlinkClick r:id="rId7" tooltip="2015"/>
              </a:rPr>
              <a:t>2015</a:t>
            </a:r>
            <a:r>
              <a:rPr lang="pl-PL" baseline="30000" dirty="0">
                <a:hlinkClick r:id="rId8"/>
              </a:rPr>
              <a:t>[1]</a:t>
            </a:r>
            <a:r>
              <a:rPr lang="pl-PL" baseline="30000" dirty="0">
                <a:hlinkClick r:id="rId9"/>
              </a:rPr>
              <a:t>[2]</a:t>
            </a:r>
            <a:r>
              <a:rPr lang="pl-PL" dirty="0"/>
              <a:t>) – </a:t>
            </a:r>
            <a:r>
              <a:rPr lang="pl-PL" dirty="0">
                <a:hlinkClick r:id="rId10" tooltip="Polska"/>
              </a:rPr>
              <a:t>polski</a:t>
            </a:r>
            <a:r>
              <a:rPr lang="pl-PL" dirty="0"/>
              <a:t> humanista, specjalista w dziedzinie </a:t>
            </a:r>
            <a:r>
              <a:rPr lang="pl-PL" dirty="0">
                <a:hlinkClick r:id="rId11" tooltip="Pedagogika"/>
              </a:rPr>
              <a:t>pedagogiki</a:t>
            </a:r>
            <a:r>
              <a:rPr lang="pl-PL" dirty="0"/>
              <a:t>, </a:t>
            </a:r>
            <a:r>
              <a:rPr lang="pl-PL" dirty="0">
                <a:hlinkClick r:id="rId12" tooltip="Tytuł naukowy"/>
              </a:rPr>
              <a:t>profesor</a:t>
            </a:r>
            <a:r>
              <a:rPr lang="pl-PL" dirty="0"/>
              <a:t> </a:t>
            </a:r>
            <a:r>
              <a:rPr lang="pl-PL" dirty="0">
                <a:hlinkClick r:id="rId13" tooltip="Nauki humanistyczne"/>
              </a:rPr>
              <a:t>nauk humanistycznych</a:t>
            </a:r>
            <a:r>
              <a:rPr lang="pl-PL" dirty="0"/>
              <a:t>, </a:t>
            </a:r>
            <a:r>
              <a:rPr lang="pl-PL" dirty="0">
                <a:hlinkClick r:id="rId14" tooltip="Nauczyciel akademicki"/>
              </a:rPr>
              <a:t>nauczyciel akademicki</a:t>
            </a:r>
            <a:r>
              <a:rPr lang="pl-PL" dirty="0"/>
              <a:t>, </a:t>
            </a:r>
            <a:r>
              <a:rPr lang="pl-PL" dirty="0">
                <a:hlinkClick r:id="rId15" tooltip="Prorektor"/>
              </a:rPr>
              <a:t>prorektor</a:t>
            </a:r>
            <a:r>
              <a:rPr lang="pl-PL" dirty="0"/>
              <a:t> </a:t>
            </a:r>
            <a:r>
              <a:rPr lang="pl-PL" dirty="0">
                <a:hlinkClick r:id="rId16" tooltip="Uniwersytet Warszawski"/>
              </a:rPr>
              <a:t>Uniwersytetu Warszawskiego</a:t>
            </a:r>
            <a:r>
              <a:rPr lang="pl-PL" dirty="0"/>
              <a:t> i </a:t>
            </a:r>
            <a:r>
              <a:rPr lang="pl-PL" dirty="0">
                <a:hlinkClick r:id="rId17" tooltip="Dziekan (szkoła wyższa)"/>
              </a:rPr>
              <a:t>dziekan</a:t>
            </a:r>
            <a:r>
              <a:rPr lang="pl-PL" dirty="0"/>
              <a:t> </a:t>
            </a:r>
            <a:r>
              <a:rPr lang="pl-PL" dirty="0">
                <a:hlinkClick r:id="rId18" tooltip="Wydział Pedagogiczny Uniwersytetu Warszawskiego"/>
              </a:rPr>
              <a:t>Wydziału Psychologii i Pedagogiki tej uczelni</a:t>
            </a:r>
            <a:r>
              <a:rPr lang="pl-PL" dirty="0"/>
              <a:t>, członek rzeczywisty </a:t>
            </a:r>
            <a:r>
              <a:rPr lang="pl-PL" dirty="0">
                <a:hlinkClick r:id="rId19" tooltip="Polska Akademia Nauk"/>
              </a:rPr>
              <a:t>Polskiej Akademii Nauk</a:t>
            </a:r>
            <a:r>
              <a:rPr lang="pl-PL" dirty="0"/>
              <a:t>.</a:t>
            </a:r>
          </a:p>
          <a:p>
            <a:r>
              <a:rPr lang="pl-PL" dirty="0"/>
              <a:t>Obszar jego zainteresowań obejmował </a:t>
            </a:r>
            <a:r>
              <a:rPr lang="pl-PL" dirty="0">
                <a:hlinkClick r:id="rId20" tooltip="Dydaktyka"/>
              </a:rPr>
              <a:t>dydaktykę</a:t>
            </a:r>
            <a:r>
              <a:rPr lang="pl-PL" dirty="0"/>
              <a:t> ogólną, historię wychowania i myśli pedagogicznej, a także </a:t>
            </a:r>
            <a:r>
              <a:rPr lang="pl-PL" dirty="0">
                <a:hlinkClick r:id="rId21" tooltip="Pedagogika ogólna"/>
              </a:rPr>
              <a:t>pedagogikę ogólną</a:t>
            </a:r>
            <a:r>
              <a:rPr lang="pl-PL" dirty="0"/>
              <a:t> i porównawczą</a:t>
            </a:r>
            <a:r>
              <a:rPr lang="pl-PL" baseline="30000" dirty="0">
                <a:hlinkClick r:id="rId22"/>
              </a:rPr>
              <a:t>[3]</a:t>
            </a:r>
            <a:r>
              <a:rPr lang="pl-PL" dirty="0"/>
              <a:t>. Jest autorem jednego z najpopularniejszych w Polsce podręczników do dydaktyki</a:t>
            </a:r>
            <a:r>
              <a:rPr lang="pl-PL" baseline="30000" dirty="0">
                <a:hlinkClick r:id="rId23"/>
              </a:rPr>
              <a:t>[4]</a:t>
            </a:r>
            <a:r>
              <a:rPr lang="pl-PL" baseline="30000" dirty="0">
                <a:hlinkClick r:id="rId24"/>
              </a:rPr>
              <a:t>[5]</a:t>
            </a:r>
            <a:r>
              <a:rPr lang="pl-PL" dirty="0"/>
              <a:t>.</a:t>
            </a:r>
          </a:p>
          <a:p>
            <a:pPr rtl="0"/>
            <a:r>
              <a:rPr lang="pl-PL" b="1" dirty="0"/>
              <a:t>Spis treści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47BD3-7CBD-46B8-98C0-1F6866E53A1F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3879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47BD3-7CBD-46B8-98C0-1F6866E53A1F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2228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47BD3-7CBD-46B8-98C0-1F6866E53A1F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6491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47BD3-7CBD-46B8-98C0-1F6866E53A1F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2827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47BD3-7CBD-46B8-98C0-1F6866E53A1F}" type="slidenum">
              <a:rPr lang="pl-PL" smtClean="0"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275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często o zróżnicowanym kształcie, najlepiej samoprzylepnych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47BD3-7CBD-46B8-98C0-1F6866E53A1F}" type="slidenum">
              <a:rPr lang="pl-PL" smtClean="0"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4248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ED3612-3677-4846-B3A2-BB98D5D10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77CDA35-39AD-4380-A927-54C8B9A3BE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D9ED61A-C929-4C74-8D95-B188C47F6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AC2E-E8D9-48FD-87E9-748E32D2C7B7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9E57A7C-ADB3-4F43-8535-17EB05D54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8DCD510-CCE9-42ED-ACBA-B93E624C2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4E95F-1564-4207-BAA9-FA9348268B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7378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74DB1D-FEEB-49DE-A26F-CF38A5078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3C35D3-15BA-4888-898B-56A3896E6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EC7B7C3-19C1-4F0A-B53B-5B3721615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AC2E-E8D9-48FD-87E9-748E32D2C7B7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871430D-559D-4646-A116-85B6F81B0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5D2C9CA-DE9E-4784-8615-9CBFBC097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4E95F-1564-4207-BAA9-FA9348268B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0050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561BC0-39D4-4514-8489-C8DFE3811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BE19B95-C020-4005-AB37-F1CAFE18A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7F8234-2032-4425-A619-75ECD10D8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AC2E-E8D9-48FD-87E9-748E32D2C7B7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097028-B193-4236-BF9D-865D7FC53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7347ADB-7062-4FB0-A11C-26D61AA06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4E95F-1564-4207-BAA9-FA9348268B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1279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E1CE78-D76D-4261-8F6F-0C0296521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C38665-AD4B-4DD7-ACC8-5A426BC9AE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E21DAB3-3DE1-449E-BDDC-1B72133CA2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0B4FA2F-4312-4960-9ADD-85710BE71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AC2E-E8D9-48FD-87E9-748E32D2C7B7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E1F631-AD92-4488-B81E-3040EDE04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1FF8DEB-D241-4740-9A0D-0D60B91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4E95F-1564-4207-BAA9-FA9348268B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4691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3B003B-6767-4E83-9F8B-A7F20416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4E946F5-2494-455A-9FB3-BC1BAEB45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F8C333E-ED88-419A-8668-24BD89B6A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040389D-5C31-484C-87CD-4BD34CCBD6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D3B63E0-8D23-4BCB-8E9E-AC461F301E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035849C7-08E1-4AA0-A1FE-78DDDB1E3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AC2E-E8D9-48FD-87E9-748E32D2C7B7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A97F116-4882-481F-9C05-4BD026CB5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CD5A1436-D63B-4468-99ED-7E6E66073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4E95F-1564-4207-BAA9-FA9348268B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723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72819C-3E07-416F-8BD2-CC8FF89CD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F6A7F6A5-5800-4506-B3D1-200D9C849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AC2E-E8D9-48FD-87E9-748E32D2C7B7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97BA6B1-7B43-46EB-9341-3BCEE1CE2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D17E619-9212-48E9-884C-E408682A6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4E95F-1564-4207-BAA9-FA9348268B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2567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49CC26D-9ED2-4EBE-97B7-48E1787D4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AC2E-E8D9-48FD-87E9-748E32D2C7B7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616F2BF4-8C09-4ACB-9044-8265BF71E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5677F08-6D24-4424-97F2-BF4C061F4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4E95F-1564-4207-BAA9-FA9348268B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9406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855908-67B8-4164-9197-16C306AA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021866-CA9C-408B-B223-12E8E1F07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84F3D30-3EC8-4FCE-8316-8CAC59FD8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70A3366-4E05-4C68-9D10-F8BB766A8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AC2E-E8D9-48FD-87E9-748E32D2C7B7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C701588-0EFB-433F-840C-46C2AB743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6B6C90C-EDFE-4E27-8484-CA2EFE11C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4E95F-1564-4207-BAA9-FA9348268B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0156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1D8C19-B1C2-451A-841A-AAD6186CE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C5C7B61-8D2E-4D2B-86CC-FEE909DD29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D69168D-9A88-46D3-BF6C-DE3C1FB828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FDEA08C-771F-47C5-A719-8E5C9988F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AC2E-E8D9-48FD-87E9-748E32D2C7B7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0100A7B-9827-40A3-879C-C39A3708B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8700F6C-0777-4CC5-BD7C-83A42B56D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4E95F-1564-4207-BAA9-FA9348268B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3375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33ECB4-15FD-44C4-9AF6-1E6C3DE14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6F9479A-411E-4305-AC02-4AB46E567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F0EF4EF-C8DB-4450-91A2-098A630A8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AC2E-E8D9-48FD-87E9-748E32D2C7B7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3944C3B-A868-4D26-B4FA-214BF5BEC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3F051BF-55E2-41CC-9652-97D7515B6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4E95F-1564-4207-BAA9-FA9348268B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1643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5528E51-5535-43D8-8D5E-BC05144A49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9B9126C-650B-4876-8088-7C2191082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03EB2BC-1231-4D9A-B1BA-9E2920C4E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AC2E-E8D9-48FD-87E9-748E32D2C7B7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F49B1DD-B619-4C55-A78B-DDAB608AC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87D0B75-3A09-4FE6-99C9-3A5ED4FA7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4E95F-1564-4207-BAA9-FA9348268B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1940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69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6279">
              <a:lnSpc>
                <a:spcPts val="904"/>
              </a:lnSpc>
            </a:pPr>
            <a:fld id="{81D60167-4931-47E6-BA6A-407CBD079E47}" type="slidenum">
              <a:rPr lang="pl-PL" smtClean="0"/>
              <a:pPr marL="16279">
                <a:lnSpc>
                  <a:spcPts val="904"/>
                </a:lnSpc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16030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9CDD4B1-5FAD-4568-9A19-64D4057E6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1B5347D-77FA-40A0-99B1-3BED874F1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306B717-4ED7-487F-906C-AF0F1819CA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CAC2E-E8D9-48FD-87E9-748E32D2C7B7}" type="datetimeFigureOut">
              <a:rPr lang="pl-PL" smtClean="0"/>
              <a:t>29.11.2020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3B1FEEB-9D85-428B-9998-0660FCEAFF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7BA2279-93D6-435E-B6C0-4B7AE4D30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4E95F-1564-4207-BAA9-FA9348268B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675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951802C8-804B-4EA6-99C5-EE7BC7895A0D}"/>
              </a:ext>
            </a:extLst>
          </p:cNvPr>
          <p:cNvSpPr/>
          <p:nvPr/>
        </p:nvSpPr>
        <p:spPr>
          <a:xfrm>
            <a:off x="1512163" y="1990792"/>
            <a:ext cx="90611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5400" dirty="0"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Metody nauczania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3D0FA67C-8693-4392-88F4-760E6D2545E4}"/>
              </a:ext>
            </a:extLst>
          </p:cNvPr>
          <p:cNvSpPr/>
          <p:nvPr/>
        </p:nvSpPr>
        <p:spPr>
          <a:xfrm>
            <a:off x="7693890" y="4814515"/>
            <a:ext cx="1377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Konfucjusz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B4049748-ECD6-4EC0-A7D7-EFEA954CF149}"/>
              </a:ext>
            </a:extLst>
          </p:cNvPr>
          <p:cNvSpPr/>
          <p:nvPr/>
        </p:nvSpPr>
        <p:spPr>
          <a:xfrm>
            <a:off x="1163781" y="3986877"/>
            <a:ext cx="95319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i="1" dirty="0">
                <a:solidFill>
                  <a:schemeClr val="accent1">
                    <a:lumMod val="50000"/>
                  </a:schemeClr>
                </a:solidFill>
              </a:rPr>
              <a:t>„Po­wiedz mi, a za­pomnę. Po­każ mi, a za­pamiętam. Pozwól mi zro­bić, a zrozumiem”. 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C60B6A5-AC1B-4160-B79F-0511B4C09BCD}"/>
              </a:ext>
            </a:extLst>
          </p:cNvPr>
          <p:cNvSpPr txBox="1"/>
          <p:nvPr/>
        </p:nvSpPr>
        <p:spPr>
          <a:xfrm>
            <a:off x="3286539" y="5605841"/>
            <a:ext cx="67527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Opracowała  : </a:t>
            </a:r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Bogusława Rybaczyk, nauczyciel konsultant 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883909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610CFB75-E416-4850-9864-3EFD5B2B3BEA}"/>
              </a:ext>
            </a:extLst>
          </p:cNvPr>
          <p:cNvSpPr/>
          <p:nvPr/>
        </p:nvSpPr>
        <p:spPr>
          <a:xfrm>
            <a:off x="426126" y="230822"/>
            <a:ext cx="11079333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                                                                                </a:t>
            </a:r>
            <a:endParaRPr lang="pl-PL" sz="32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Skuteczna edukacja </a:t>
            </a:r>
            <a:endParaRPr lang="pl-PL" sz="3600" dirty="0"/>
          </a:p>
          <a:p>
            <a:pPr algn="ctr"/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47BC9856-3080-477F-A3F6-151FB8176879}"/>
              </a:ext>
            </a:extLst>
          </p:cNvPr>
          <p:cNvSpPr/>
          <p:nvPr/>
        </p:nvSpPr>
        <p:spPr>
          <a:xfrm>
            <a:off x="612559" y="1502404"/>
            <a:ext cx="10644325" cy="3970318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Sukces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zależy od tego </a:t>
            </a:r>
            <a:r>
              <a:rPr lang="pl-PL" sz="2800" b="1" i="1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co robimy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 a jeszcze bardziej od tego, </a:t>
            </a:r>
          </a:p>
          <a:p>
            <a:r>
              <a:rPr lang="pl-PL" sz="28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  </a:t>
            </a:r>
            <a:r>
              <a:rPr lang="pl-PL" sz="2800" b="1" i="1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jak to robimy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Skuteczne nauczanie zależy od: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metody-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czyli</a:t>
            </a:r>
            <a:r>
              <a:rPr lang="pl-PL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pl-PL" sz="28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sposobów kierowania uczeniem się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b="1" dirty="0">
                <a:solidFill>
                  <a:srgbClr val="FF0000"/>
                </a:solidFill>
                <a:latin typeface="Book Antiqua" panose="02040602050305030304" pitchFamily="18" charset="0"/>
              </a:rPr>
              <a:t>form pracy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z uczniem.</a:t>
            </a:r>
          </a:p>
          <a:p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Każda ze stosowanych metod może być skuteczna, jeżeli odpowiada </a:t>
            </a:r>
            <a:r>
              <a:rPr lang="pl-PL" sz="28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specyficznym potrzebom ucznia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89666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8CEFB0E3-77E9-4329-AA68-FFD15CAC84BF}"/>
              </a:ext>
            </a:extLst>
          </p:cNvPr>
          <p:cNvSpPr/>
          <p:nvPr/>
        </p:nvSpPr>
        <p:spPr>
          <a:xfrm>
            <a:off x="668783" y="1317802"/>
            <a:ext cx="11049741" cy="4678204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Właściwa organizacja procesu nauczania i uczenia się skutkująca sukcesem uczestników tego procesu wymaga bezwzględnego stosowania fundamentalnych </a:t>
            </a:r>
            <a:r>
              <a:rPr lang="pl-PL" sz="2800" b="1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zasad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nauczania: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zasada </a:t>
            </a:r>
            <a:r>
              <a:rPr lang="pl-PL" sz="28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świadomej aktywności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zasada </a:t>
            </a:r>
            <a:r>
              <a:rPr lang="pl-PL" sz="28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poglądowości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zasada </a:t>
            </a:r>
            <a:r>
              <a:rPr lang="pl-PL" sz="28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związku teorii z praktyką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zasada </a:t>
            </a:r>
            <a:r>
              <a:rPr lang="pl-PL" sz="28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przystępności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zasada </a:t>
            </a:r>
            <a:r>
              <a:rPr lang="pl-PL" sz="28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stopniowania trudności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zasada </a:t>
            </a:r>
            <a:r>
              <a:rPr lang="pl-PL" sz="28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indywidualizacji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i </a:t>
            </a:r>
            <a:r>
              <a:rPr lang="pl-PL" sz="28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zespołowości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zasada </a:t>
            </a:r>
            <a:r>
              <a:rPr lang="pl-PL" sz="28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trwałości zdobywanej wiedzy</a:t>
            </a:r>
          </a:p>
          <a:p>
            <a:endParaRPr lang="pl-PL" dirty="0">
              <a:effectLst/>
              <a:latin typeface="Arial" panose="020B0604020202020204" pitchFamily="34" charset="0"/>
            </a:endParaRP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A78D8BE7-F54D-44AB-960B-6E73C14CA939}"/>
              </a:ext>
            </a:extLst>
          </p:cNvPr>
          <p:cNvSpPr/>
          <p:nvPr/>
        </p:nvSpPr>
        <p:spPr>
          <a:xfrm>
            <a:off x="683579" y="284088"/>
            <a:ext cx="11079333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                                                                                </a:t>
            </a:r>
            <a:endParaRPr lang="pl-PL" sz="32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Skuteczna edukacja </a:t>
            </a:r>
            <a:endParaRPr lang="pl-PL" sz="3600" dirty="0"/>
          </a:p>
          <a:p>
            <a:pPr algn="ctr"/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519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284B197B-0A4D-41AB-9DCE-2F0321141AC3}"/>
              </a:ext>
            </a:extLst>
          </p:cNvPr>
          <p:cNvSpPr/>
          <p:nvPr/>
        </p:nvSpPr>
        <p:spPr>
          <a:xfrm>
            <a:off x="470515" y="1186389"/>
            <a:ext cx="10990557" cy="4801314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Najbardziej skuteczną strategią edukacyjną jest </a:t>
            </a:r>
            <a:r>
              <a:rPr lang="pl-PL" sz="24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kształcenie wielostronne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 </a:t>
            </a:r>
          </a:p>
          <a:p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   w którym uczniowie pod kierunkiem nauczyciela lub samodzielnie stosują   </a:t>
            </a:r>
          </a:p>
          <a:p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   zróżnicowane </a:t>
            </a:r>
            <a:r>
              <a:rPr lang="pl-PL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sposoby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i </a:t>
            </a:r>
            <a:r>
              <a:rPr lang="pl-PL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środki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uczenia się: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przez </a:t>
            </a:r>
            <a:r>
              <a:rPr lang="pl-PL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przyswajanie wiedzy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przez </a:t>
            </a:r>
            <a:r>
              <a:rPr lang="pl-PL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odkrywanie nowych wiadomości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przez </a:t>
            </a:r>
            <a:r>
              <a:rPr lang="pl-PL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rozwiązywanie problemów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przez </a:t>
            </a:r>
            <a:r>
              <a:rPr lang="pl-PL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przeżywanie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i </a:t>
            </a:r>
            <a:r>
              <a:rPr lang="pl-PL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działalność praktyczną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Kształcenie wielostronne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mieści w sobie </a:t>
            </a:r>
            <a:r>
              <a:rPr lang="pl-PL" sz="2400" b="1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poznanie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 </a:t>
            </a:r>
            <a:r>
              <a:rPr lang="pl-PL" sz="2400" b="1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wartościowanie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i </a:t>
            </a:r>
            <a:r>
              <a:rPr lang="pl-PL" sz="2400" b="1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działanie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– wielostronną aktywność uczniów.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Proces kształcenia musi więc być dalece </a:t>
            </a:r>
            <a:r>
              <a:rPr lang="pl-PL" sz="2400" b="1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urozmaicony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– muszą być stosowane </a:t>
            </a:r>
            <a:r>
              <a:rPr lang="pl-PL" sz="24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różnorodne metody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 </a:t>
            </a:r>
            <a:r>
              <a:rPr lang="pl-PL" sz="24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formy organizacyjne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i </a:t>
            </a:r>
            <a:r>
              <a:rPr lang="pl-PL" sz="24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środki dydaktyczne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endParaRPr lang="pl-PL" dirty="0">
              <a:effectLst/>
              <a:latin typeface="Arial" panose="020B0604020202020204" pitchFamily="34" charset="0"/>
            </a:endParaRP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B7C55766-5FA2-46E8-A73D-41CB83C8A098}"/>
              </a:ext>
            </a:extLst>
          </p:cNvPr>
          <p:cNvSpPr/>
          <p:nvPr/>
        </p:nvSpPr>
        <p:spPr>
          <a:xfrm>
            <a:off x="426126" y="230822"/>
            <a:ext cx="11079333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                                                                                </a:t>
            </a:r>
            <a:endParaRPr lang="pl-PL" sz="32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Skuteczna edukacja </a:t>
            </a:r>
            <a:endParaRPr lang="pl-PL" sz="3600" dirty="0"/>
          </a:p>
          <a:p>
            <a:pPr algn="ctr"/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934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E8050133-FD8A-4D5E-8A4E-6F4B4B72DC64}"/>
              </a:ext>
            </a:extLst>
          </p:cNvPr>
          <p:cNvSpPr/>
          <p:nvPr/>
        </p:nvSpPr>
        <p:spPr>
          <a:xfrm>
            <a:off x="659906" y="1269871"/>
            <a:ext cx="10596979" cy="4801314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Kształcenie wielostronne obejmuje bezpośrednio kształcenie </a:t>
            </a:r>
            <a:r>
              <a:rPr lang="pl-PL" sz="24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osobowości ucznia i jej funkcji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poprzez </a:t>
            </a:r>
            <a:r>
              <a:rPr lang="pl-PL" sz="24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poznawanie świata i siebie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poznawanie świata i nagromadzonych w nim wartości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zmienianie świata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. (W. Okoń</a:t>
            </a:r>
          </a:p>
          <a:p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Podstawowe rodzaje </a:t>
            </a:r>
            <a:r>
              <a:rPr lang="pl-PL" sz="24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działalności ucznia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zgodnie z założeniem tej teorii: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działalność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pl-PL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intelektualna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aktywność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pl-PL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o charakterze emocjonalnym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 dotycząca stosunku człowieka do wartości,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aktywność praktyczna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– osobisty udział w przekształcaniu rzeczywistości</a:t>
            </a:r>
          </a:p>
          <a:p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  wymagają ciągłego wspomagania i dynamizowania. </a:t>
            </a:r>
          </a:p>
          <a:p>
            <a:endParaRPr lang="pl-PL" dirty="0">
              <a:effectLst/>
              <a:latin typeface="Arial" panose="020B0604020202020204" pitchFamily="34" charset="0"/>
            </a:endParaRP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E9A5433A-50A7-499B-AE0F-32FB8B8C5B9D}"/>
              </a:ext>
            </a:extLst>
          </p:cNvPr>
          <p:cNvSpPr/>
          <p:nvPr/>
        </p:nvSpPr>
        <p:spPr>
          <a:xfrm>
            <a:off x="426126" y="230822"/>
            <a:ext cx="11079333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                                                                                </a:t>
            </a:r>
            <a:endParaRPr lang="pl-PL" sz="32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Skuteczna edukacja </a:t>
            </a:r>
            <a:endParaRPr lang="pl-PL" sz="3600" dirty="0"/>
          </a:p>
          <a:p>
            <a:pPr algn="ctr"/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642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709CDA43-1112-4A86-A254-DFEB390E4E26}"/>
              </a:ext>
            </a:extLst>
          </p:cNvPr>
          <p:cNvSpPr/>
          <p:nvPr/>
        </p:nvSpPr>
        <p:spPr>
          <a:xfrm>
            <a:off x="730927" y="1317724"/>
            <a:ext cx="10641367" cy="4893647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Szkoła </a:t>
            </a:r>
            <a:r>
              <a:rPr lang="pl-PL" sz="2400" b="1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powinna tworzyć warunki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 w których te różnorodne działalności ucznia będą </a:t>
            </a:r>
            <a:r>
              <a:rPr lang="pl-PL" sz="24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implikować jego wszechstronny rozwój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i stale będą </a:t>
            </a:r>
            <a:r>
              <a:rPr lang="pl-PL" sz="24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motywować go do świadomego podejmowania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nowych wyzwań edukacyjnych.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Świadomego, bo </a:t>
            </a:r>
            <a:r>
              <a:rPr lang="pl-PL" sz="2400" b="1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człowiek nie uczy się dla samego uczenia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 człowiek, </a:t>
            </a:r>
          </a:p>
          <a:p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i bardzo młody, i dojrzały chce: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uczyć się, </a:t>
            </a: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aby wiedzieć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(opanować narzędzia wiedzy),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uczyć się, </a:t>
            </a: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aby działać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(stosować w praktyce zdobyte wiadomości),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uczyć się, </a:t>
            </a: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aby żyć wspólnie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(współpracować z innymi dla realizacji wspólnych celów),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uczyć się, </a:t>
            </a: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aby być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(podejmować działania wspierające pełny rozwój osobowości w różnych formach zaangażowania w życie rodziny, społeczeństwa, gospodarki</a:t>
            </a:r>
            <a:endParaRPr lang="pl-PL" sz="2400" dirty="0">
              <a:solidFill>
                <a:schemeClr val="accent1">
                  <a:lumMod val="50000"/>
                </a:schemeClr>
              </a:solidFill>
              <a:effectLst/>
              <a:latin typeface="Book Antiqua" panose="02040602050305030304" pitchFamily="18" charset="0"/>
            </a:endParaRP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43144EFE-764F-445B-8320-0EEDEE10467D}"/>
              </a:ext>
            </a:extLst>
          </p:cNvPr>
          <p:cNvSpPr/>
          <p:nvPr/>
        </p:nvSpPr>
        <p:spPr>
          <a:xfrm>
            <a:off x="426126" y="230822"/>
            <a:ext cx="11079333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                                                                                </a:t>
            </a:r>
            <a:endParaRPr lang="pl-PL" sz="32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Skuteczna edukacja </a:t>
            </a:r>
            <a:endParaRPr lang="pl-PL" sz="3600" dirty="0"/>
          </a:p>
          <a:p>
            <a:pPr algn="ctr"/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818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C215B4F7-25D6-44C8-9178-DB8F70C47C1B}"/>
              </a:ext>
            </a:extLst>
          </p:cNvPr>
          <p:cNvSpPr/>
          <p:nvPr/>
        </p:nvSpPr>
        <p:spPr>
          <a:xfrm>
            <a:off x="896644" y="1411874"/>
            <a:ext cx="9836458" cy="4154984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Metody kształcenia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obejmują: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ogólne kształcenie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uczniów,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zmianę ich osobowości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mając na uwadze przede wszystkim </a:t>
            </a:r>
          </a:p>
          <a:p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  czynności uczniów,  ich aktywność poznawczą, emocjonalną lub       </a:t>
            </a:r>
          </a:p>
          <a:p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 praktyczną. (E. Pasternak)</a:t>
            </a:r>
          </a:p>
          <a:p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Nauczyciel stosując różnorodne metody nauczania </a:t>
            </a:r>
            <a:r>
              <a:rPr lang="pl-PL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wywołuje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 </a:t>
            </a:r>
            <a:r>
              <a:rPr lang="pl-PL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ukierunkowuje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i </a:t>
            </a:r>
            <a:r>
              <a:rPr lang="pl-PL" sz="24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wspomaga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te wszystkie operacje ucznia, dzięki którym następuje uczenie się, a w wiadomościach, umiejętnościach i systemie wartości ucznia następują planowe zmiany. </a:t>
            </a:r>
          </a:p>
          <a:p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  (K. Kruszewski)</a:t>
            </a:r>
            <a:endParaRPr lang="pl-PL" sz="2400" dirty="0">
              <a:solidFill>
                <a:schemeClr val="accent1">
                  <a:lumMod val="50000"/>
                </a:schemeClr>
              </a:solidFill>
              <a:effectLst/>
              <a:latin typeface="Book Antiqua" panose="02040602050305030304" pitchFamily="18" charset="0"/>
            </a:endParaRP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C67AF3A6-F663-4620-A20E-5263BE4F6161}"/>
              </a:ext>
            </a:extLst>
          </p:cNvPr>
          <p:cNvSpPr/>
          <p:nvPr/>
        </p:nvSpPr>
        <p:spPr>
          <a:xfrm>
            <a:off x="612557" y="399498"/>
            <a:ext cx="11079333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Metody kształcenia- nauczania</a:t>
            </a:r>
          </a:p>
        </p:txBody>
      </p:sp>
    </p:spTree>
    <p:extLst>
      <p:ext uri="{BB962C8B-B14F-4D97-AF65-F5344CB8AC3E}">
        <p14:creationId xmlns:p14="http://schemas.microsoft.com/office/powerpoint/2010/main" val="1118242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74D2577D-46CD-4A71-9EB1-F81B307F878C}"/>
              </a:ext>
            </a:extLst>
          </p:cNvPr>
          <p:cNvSpPr/>
          <p:nvPr/>
        </p:nvSpPr>
        <p:spPr>
          <a:xfrm>
            <a:off x="464189" y="471530"/>
            <a:ext cx="11146174" cy="5940000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pl-PL" sz="2800" dirty="0">
                <a:solidFill>
                  <a:srgbClr val="FF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Nauczanie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pl-PL" sz="2800" i="1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wspomaganie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naturalnych zainteresowań ucznia, jego dążeń do poszukiwania wiedzy oraz doskonalenia umiejętności, czyli </a:t>
            </a:r>
            <a:r>
              <a:rPr lang="pl-PL" sz="2800" i="1" u="sng" dirty="0">
                <a:solidFill>
                  <a:srgbClr val="FF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kierowanie procesem uczenia się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pl-PL" sz="1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pl-PL" sz="2800" dirty="0">
                <a:solidFill>
                  <a:srgbClr val="FF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Uczenie się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jest to proces </a:t>
            </a:r>
            <a:r>
              <a:rPr lang="pl-PL" sz="2800" i="1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zdobywania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pl-PL" sz="2800" i="1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gromadzenia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doświadczeń, w wyniku czego powstają nowe formy zachowania się i działania lub następuje modyfikacja zachowań i działań wcześniej nabytych.</a:t>
            </a:r>
            <a:endParaRPr lang="pl-PL" sz="1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pl-PL" sz="1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pl-PL" sz="2800" dirty="0">
                <a:solidFill>
                  <a:srgbClr val="FF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Nauczanie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jest procesem możliwym pod warunkiem, że oba podmioty w nim uczestniczące – </a:t>
            </a:r>
            <a:r>
              <a:rPr lang="pl-PL" sz="2800" i="1" dirty="0">
                <a:solidFill>
                  <a:srgbClr val="FF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nauczyciel </a:t>
            </a:r>
            <a:r>
              <a:rPr lang="pl-PL" sz="2800" i="1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pl-PL" sz="2800" i="1" dirty="0">
                <a:solidFill>
                  <a:srgbClr val="FF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uczeń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 równym stopniu zainteresowane są osiągnięciem wyznaczonych zadań programowych.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Realizacji tego celu służą stosowane w procesie kształcenia </a:t>
            </a:r>
          </a:p>
          <a:p>
            <a:pPr algn="ctr"/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</a:t>
            </a:r>
            <a:r>
              <a:rPr lang="pl-PL" sz="2800" i="1" dirty="0">
                <a:solidFill>
                  <a:srgbClr val="FF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metody nauczania </a:t>
            </a:r>
            <a:r>
              <a:rPr lang="pl-PL" sz="2800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oraz</a:t>
            </a:r>
            <a:r>
              <a:rPr lang="pl-PL" sz="2800" i="1" dirty="0">
                <a:solidFill>
                  <a:srgbClr val="FF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formy pracy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28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2800" dirty="0">
              <a:latin typeface="Book Antiqua" panose="02040602050305030304" pitchFamily="18" charset="0"/>
            </a:endParaRPr>
          </a:p>
          <a:p>
            <a:br>
              <a:rPr lang="pl-PL" sz="28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28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982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97C1D386-10A3-4F3B-80A4-687CC045357C}"/>
              </a:ext>
            </a:extLst>
          </p:cNvPr>
          <p:cNvSpPr/>
          <p:nvPr/>
        </p:nvSpPr>
        <p:spPr>
          <a:xfrm>
            <a:off x="764320" y="454057"/>
            <a:ext cx="11025226" cy="6278642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Termin „metoda” pochodzi od greckiego słowa „</a:t>
            </a:r>
            <a:r>
              <a:rPr lang="pl-PL" sz="28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methodos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”, co znaczy</a:t>
            </a:r>
            <a:r>
              <a:rPr lang="pl-PL" sz="2800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pl-PL" sz="2800" i="1" dirty="0">
                <a:solidFill>
                  <a:srgbClr val="FF0000"/>
                </a:solidFill>
                <a:latin typeface="Book Antiqua" panose="02040602050305030304" pitchFamily="18" charset="0"/>
              </a:rPr>
              <a:t>badanie, sposób badania, droga dochodzenia do prawdy</a:t>
            </a:r>
            <a:r>
              <a:rPr lang="pl-PL" sz="2800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endParaRPr lang="pl-PL" sz="1000" dirty="0">
              <a:solidFill>
                <a:schemeClr val="tx2">
                  <a:lumMod val="50000"/>
                </a:schemeClr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Organizacja nauczania posiada bardzo dawne tradycje, sięgające czasów starożytnej Grecji i Rzymu.</a:t>
            </a:r>
            <a:b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Grecji propagatorami nauczania i równocześnie nauczycielami byli </a:t>
            </a:r>
            <a:r>
              <a:rPr lang="pl-PL" sz="2800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sofiści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 </a:t>
            </a:r>
            <a:r>
              <a:rPr lang="pl-PL" sz="2800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Pitagorasem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 czele oraz działający w tym samym czasie w Atenach </a:t>
            </a:r>
            <a:r>
              <a:rPr lang="pl-PL" sz="2800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Sokrates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pl-PL" sz="1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Sokrates był twórcą podstawowych metod nauczania, są to :                               </a:t>
            </a: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Metoda</a:t>
            </a:r>
            <a:r>
              <a:rPr lang="pl-PL" sz="2800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pl-PL" sz="2800" dirty="0">
                <a:solidFill>
                  <a:srgbClr val="FF0000"/>
                </a:solidFill>
                <a:latin typeface="Book Antiqua" panose="02040602050305030304" pitchFamily="18" charset="0"/>
              </a:rPr>
              <a:t>elenktyczna</a:t>
            </a:r>
            <a:endParaRPr lang="pl-PL" sz="2800" dirty="0">
              <a:solidFill>
                <a:srgbClr val="FF00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Metoda</a:t>
            </a:r>
            <a:r>
              <a:rPr lang="pl-PL" sz="2800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pl-PL" sz="2800" dirty="0">
                <a:solidFill>
                  <a:srgbClr val="FF0000"/>
                </a:solidFill>
                <a:latin typeface="Book Antiqua" panose="02040602050305030304" pitchFamily="18" charset="0"/>
              </a:rPr>
              <a:t>majeutyczna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Metoda</a:t>
            </a:r>
            <a:r>
              <a:rPr lang="pl-PL" sz="2800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800" dirty="0">
                <a:solidFill>
                  <a:srgbClr val="FF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indukcyjna</a:t>
            </a:r>
            <a:endParaRPr lang="pl-PL" dirty="0">
              <a:solidFill>
                <a:srgbClr val="FF0000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800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pl-PL" sz="2800" dirty="0">
                <a:latin typeface="Cambria" panose="02040503050406030204" pitchFamily="18" charset="0"/>
              </a:rPr>
            </a:br>
            <a:endParaRPr lang="pl-PL" dirty="0"/>
          </a:p>
        </p:txBody>
      </p:sp>
      <p:pic>
        <p:nvPicPr>
          <p:cNvPr id="3" name="Obraz 2" descr="Obraz zawierający osoba, wewnątrz, mężczyzna, ściana&#10;&#10;Opis wygenerowany przy bardzo wysokim poziomie pewności">
            <a:extLst>
              <a:ext uri="{FF2B5EF4-FFF2-40B4-BE49-F238E27FC236}">
                <a16:creationId xmlns:a16="http://schemas.microsoft.com/office/drawing/2014/main" id="{5664327F-C57C-416F-94F0-11F055615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487" y="4257398"/>
            <a:ext cx="1905000" cy="2343150"/>
          </a:xfrm>
          <a:prstGeom prst="rect">
            <a:avLst/>
          </a:prstGeom>
          <a:ln w="1905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2E2A0776-63A9-40CA-A2B0-CDA01DF1D325}"/>
              </a:ext>
            </a:extLst>
          </p:cNvPr>
          <p:cNvSpPr/>
          <p:nvPr/>
        </p:nvSpPr>
        <p:spPr>
          <a:xfrm>
            <a:off x="8365724" y="5050045"/>
            <a:ext cx="262800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Sokrates</a:t>
            </a:r>
            <a:br>
              <a:rPr 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</a:b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wyliczający argumenty</a:t>
            </a:r>
          </a:p>
        </p:txBody>
      </p:sp>
    </p:spTree>
    <p:extLst>
      <p:ext uri="{BB962C8B-B14F-4D97-AF65-F5344CB8AC3E}">
        <p14:creationId xmlns:p14="http://schemas.microsoft.com/office/powerpoint/2010/main" val="1584819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3080B943-3D97-4957-89F8-00AF45A9E51C}"/>
              </a:ext>
            </a:extLst>
          </p:cNvPr>
          <p:cNvSpPr/>
          <p:nvPr/>
        </p:nvSpPr>
        <p:spPr>
          <a:xfrm>
            <a:off x="1077156" y="985785"/>
            <a:ext cx="10490447" cy="4832092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pl-PL" sz="2800" dirty="0">
                <a:solidFill>
                  <a:srgbClr val="FF0000"/>
                </a:solidFill>
                <a:latin typeface="Book Antiqua" panose="02040602050305030304" pitchFamily="18" charset="0"/>
              </a:rPr>
              <a:t>Metoda elenktyczna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była metodą </a:t>
            </a:r>
            <a:r>
              <a:rPr lang="pl-PL" sz="2800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negatywną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i polegała na </a:t>
            </a:r>
            <a:r>
              <a:rPr lang="pl-PL" sz="2800" i="1" dirty="0">
                <a:solidFill>
                  <a:srgbClr val="FF0000"/>
                </a:solidFill>
                <a:latin typeface="Book Antiqua" panose="02040602050305030304" pitchFamily="18" charset="0"/>
              </a:rPr>
              <a:t>zbijaniu argumentów rozmówcy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(od gr. </a:t>
            </a:r>
            <a:r>
              <a:rPr lang="pl-PL" sz="2800" i="1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elenktikos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– zbijający).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Sokrates udawał podziw dla wiedzy swojego rozmówcy, czym usypiał jego czujność.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Pozornie niewinne pytania sprawiają, że rozmówca zaczyna błądzić, przeczyć samemu sobie i popadać w </a:t>
            </a:r>
            <a:r>
              <a:rPr lang="pl-PL" sz="2800" dirty="0">
                <a:solidFill>
                  <a:srgbClr val="FF0000"/>
                </a:solidFill>
                <a:latin typeface="Book Antiqua" panose="02040602050305030304" pitchFamily="18" charset="0"/>
              </a:rPr>
              <a:t>absurd</a:t>
            </a:r>
            <a:r>
              <a:rPr lang="pl-PL" sz="2800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i</a:t>
            </a:r>
            <a:r>
              <a:rPr lang="pl-PL" sz="2800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pl-PL" sz="2800" dirty="0">
                <a:solidFill>
                  <a:srgbClr val="FF0000"/>
                </a:solidFill>
                <a:latin typeface="Book Antiqua" panose="02040602050305030304" pitchFamily="18" charset="0"/>
              </a:rPr>
              <a:t>aporię</a:t>
            </a:r>
            <a:r>
              <a:rPr lang="pl-PL" sz="2800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Odrzucał on pierwotne poglądy, uświadamiając sobie, że to, co brał za prawdziwą wiedzę, było jedynie </a:t>
            </a:r>
            <a:r>
              <a:rPr lang="pl-PL" sz="2800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nieugruntowanym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pl-PL" sz="2800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mniemaniem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To właśnie ta metoda ściągnęła na Sokratesa oskarżenia o deprawację, sianie zwątpienia i mącenia w głowach.</a:t>
            </a:r>
          </a:p>
        </p:txBody>
      </p:sp>
    </p:spTree>
    <p:extLst>
      <p:ext uri="{BB962C8B-B14F-4D97-AF65-F5344CB8AC3E}">
        <p14:creationId xmlns:p14="http://schemas.microsoft.com/office/powerpoint/2010/main" val="4025992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DF492A92-392C-489A-8FD2-54D8C98FA57A}"/>
              </a:ext>
            </a:extLst>
          </p:cNvPr>
          <p:cNvSpPr/>
          <p:nvPr/>
        </p:nvSpPr>
        <p:spPr>
          <a:xfrm>
            <a:off x="837460" y="836655"/>
            <a:ext cx="10170850" cy="4842351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pl-PL" sz="2800" dirty="0">
                <a:solidFill>
                  <a:srgbClr val="FF0000"/>
                </a:solidFill>
                <a:latin typeface="Book Antiqua" panose="02040602050305030304" pitchFamily="18" charset="0"/>
              </a:rPr>
              <a:t>Metoda majeutyczna -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metodą pozytywną,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zwana sztuką położniczą lub wspólnego poszukiwania.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pl-PL" sz="1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Poprzez dyskusję, Sokrates nie był więc osobą pouczającą, a jedynie pomocnikiem, który sam także się uczył</a:t>
            </a:r>
            <a:endParaRPr lang="pl-PL" sz="2800" baseline="30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endParaRPr lang="pl-PL" sz="2800" baseline="30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Metoda majeutyczna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znana jest  dziś jako </a:t>
            </a:r>
          </a:p>
          <a:p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lang="pl-PL" sz="2800" dirty="0">
                <a:solidFill>
                  <a:srgbClr val="FF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metoda heurystyczna.</a:t>
            </a:r>
          </a:p>
          <a:p>
            <a:endParaRPr lang="pl-PL" sz="2800" dirty="0">
              <a:solidFill>
                <a:schemeClr val="tx2">
                  <a:lumMod val="50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pl-PL" sz="2800" dirty="0">
                <a:solidFill>
                  <a:srgbClr val="FF0000"/>
                </a:solidFill>
                <a:latin typeface="Book Antiqua" panose="02040602050305030304" pitchFamily="18" charset="0"/>
              </a:rPr>
              <a:t>Metoda </a:t>
            </a:r>
            <a:r>
              <a:rPr lang="pl-PL" sz="2800" dirty="0">
                <a:solidFill>
                  <a:srgbClr val="FF00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i</a:t>
            </a:r>
            <a:r>
              <a:rPr lang="pl-PL" sz="2800" dirty="0">
                <a:solidFill>
                  <a:srgbClr val="FF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ndukcyjna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której celem było zdobywanie wiedzy pewnej i rzetelnej.</a:t>
            </a:r>
            <a:b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063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00518D5-176C-4837-8E4C-A5AD9C04E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659" y="42729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B0DC427-2EC2-45A3-96FD-7A4BD9407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637" y="1073914"/>
            <a:ext cx="11159233" cy="3816429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pl-PL" altLang="pl-PL" sz="3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Metoda nauczania </a:t>
            </a:r>
            <a:r>
              <a:rPr kumimoji="0" lang="pl-PL" altLang="pl-PL" sz="3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celowo i systematycznie stosowany sposób postępowania nauczyciela </a:t>
            </a:r>
            <a:br>
              <a:rPr kumimoji="0" lang="pl-PL" altLang="pl-PL" sz="3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altLang="pl-PL" sz="3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 uczniami, który umożliwia uczniom: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0" lang="pl-PL" altLang="pl-PL" sz="3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opanowanie wiedzy,  </a:t>
            </a:r>
            <a:endParaRPr lang="pl-PL" altLang="pl-PL" sz="32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0" lang="pl-PL" altLang="pl-PL" sz="3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kształcenie umiejętności posługiwania się nią w praktyce, 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0" lang="pl-PL" altLang="pl-PL" sz="3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rozwijanie ich zdolności i zainteresowań poznawczych.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812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Diagram 2">
            <a:extLst>
              <a:ext uri="{FF2B5EF4-FFF2-40B4-BE49-F238E27FC236}">
                <a16:creationId xmlns:a16="http://schemas.microsoft.com/office/drawing/2014/main" id="{0A1B197F-AF21-4F20-BD99-D3CF2D960D8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656" y="1286878"/>
            <a:ext cx="7632000" cy="5436000"/>
          </a:xfrm>
          <a:prstGeom prst="rect">
            <a:avLst/>
          </a:prstGeom>
          <a:noFill/>
          <a:ln w="1905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086EAFF9-1641-4228-A0F9-F386405EBC6B}"/>
              </a:ext>
            </a:extLst>
          </p:cNvPr>
          <p:cNvSpPr/>
          <p:nvPr/>
        </p:nvSpPr>
        <p:spPr>
          <a:xfrm>
            <a:off x="683579" y="177555"/>
            <a:ext cx="9339312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Czynniki wpływające na dobór metod nauczania :</a:t>
            </a:r>
          </a:p>
          <a:p>
            <a:pPr algn="ctr"/>
            <a:endParaRPr lang="pl-PL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35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C38CF086-8636-4A6C-BF2E-3D430E807B0B}"/>
              </a:ext>
            </a:extLst>
          </p:cNvPr>
          <p:cNvSpPr/>
          <p:nvPr/>
        </p:nvSpPr>
        <p:spPr>
          <a:xfrm>
            <a:off x="1189605" y="337353"/>
            <a:ext cx="9339312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alt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Klasyfikacja metod nauczania wg</a:t>
            </a:r>
          </a:p>
          <a:p>
            <a:pPr algn="ctr"/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Kupisiewicza </a:t>
            </a: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1026" name="Diagram 1">
            <a:extLst>
              <a:ext uri="{FF2B5EF4-FFF2-40B4-BE49-F238E27FC236}">
                <a16:creationId xmlns:a16="http://schemas.microsoft.com/office/drawing/2014/main" id="{82CA0E38-D1D3-4229-A327-8936F781CCF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681" y="1740023"/>
            <a:ext cx="8615453" cy="461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737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Program Files\Microsoft Office\MEDIA\CAGCAT10\j0301252.wmf">
            <a:extLst>
              <a:ext uri="{FF2B5EF4-FFF2-40B4-BE49-F238E27FC236}">
                <a16:creationId xmlns:a16="http://schemas.microsoft.com/office/drawing/2014/main" id="{B6FE5149-967F-4995-80F6-93C3C0E84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55" y="2356011"/>
            <a:ext cx="3168000" cy="2518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ytuł 3">
            <a:extLst>
              <a:ext uri="{FF2B5EF4-FFF2-40B4-BE49-F238E27FC236}">
                <a16:creationId xmlns:a16="http://schemas.microsoft.com/office/drawing/2014/main" id="{CE214161-5871-4A63-A7EE-2CAB60AD55ED}"/>
              </a:ext>
            </a:extLst>
          </p:cNvPr>
          <p:cNvSpPr txBox="1">
            <a:spLocks/>
          </p:cNvSpPr>
          <p:nvPr/>
        </p:nvSpPr>
        <p:spPr>
          <a:xfrm>
            <a:off x="1311691" y="460914"/>
            <a:ext cx="9962950" cy="1470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pl-PL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	</a:t>
            </a:r>
            <a:endParaRPr lang="pl-PL" sz="2400" dirty="0">
              <a:latin typeface="Cambria" panose="02040503050406030204" pitchFamily="18" charset="0"/>
            </a:endParaRP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16976ABB-F4D4-47E8-8E8A-463FEAEC534C}"/>
              </a:ext>
            </a:extLst>
          </p:cNvPr>
          <p:cNvSpPr/>
          <p:nvPr/>
        </p:nvSpPr>
        <p:spPr>
          <a:xfrm>
            <a:off x="701335" y="381741"/>
            <a:ext cx="9339312" cy="144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Okoń dokonał podziału metod nauczania ze względu na: 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stopień aktywności podmiotów kształcenia,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oddziaływania na poszczególne zmysły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27879149-B128-482F-A266-8499842DEFF5}"/>
              </a:ext>
            </a:extLst>
          </p:cNvPr>
          <p:cNvSpPr/>
          <p:nvPr/>
        </p:nvSpPr>
        <p:spPr>
          <a:xfrm>
            <a:off x="642150" y="2087463"/>
            <a:ext cx="775612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METODY</a:t>
            </a:r>
            <a:r>
              <a:rPr lang="pl-PL" sz="4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: </a:t>
            </a:r>
          </a:p>
          <a:p>
            <a:pPr marL="1028700" lvl="1" indent="-571500">
              <a:buFont typeface="Courier New" panose="02070309020205020404" pitchFamily="49" charset="0"/>
              <a:buChar char="o"/>
              <a:defRPr/>
            </a:pPr>
            <a:r>
              <a:rPr 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asymilacji wiedzy</a:t>
            </a:r>
          </a:p>
          <a:p>
            <a:pPr marL="1028700" lvl="1" indent="-571500">
              <a:buFont typeface="Courier New" panose="02070309020205020404" pitchFamily="49" charset="0"/>
              <a:buChar char="o"/>
              <a:defRPr/>
            </a:pPr>
            <a:r>
              <a:rPr 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samodzielnego dochodzenia do wiedzy</a:t>
            </a:r>
          </a:p>
          <a:p>
            <a:pPr marL="1028700" lvl="1" indent="-571500">
              <a:buFont typeface="Courier New" panose="02070309020205020404" pitchFamily="49" charset="0"/>
              <a:buChar char="o"/>
              <a:defRPr/>
            </a:pPr>
            <a:r>
              <a:rPr 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waloryzacyjne</a:t>
            </a:r>
          </a:p>
          <a:p>
            <a:pPr marL="1028700" lvl="1" indent="-571500">
              <a:buFont typeface="Courier New" panose="02070309020205020404" pitchFamily="49" charset="0"/>
              <a:buChar char="o"/>
              <a:defRPr/>
            </a:pPr>
            <a:r>
              <a:rPr 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praktyczne</a:t>
            </a:r>
          </a:p>
          <a:p>
            <a:pPr marL="1028700" lvl="1" indent="-571500">
              <a:buFont typeface="Courier New" panose="02070309020205020404" pitchFamily="49" charset="0"/>
              <a:buChar char="o"/>
              <a:defRPr/>
            </a:pPr>
            <a:endParaRPr lang="pl-PL" sz="36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1028700" lvl="1" indent="-571500">
              <a:buFont typeface="Courier New" panose="02070309020205020404" pitchFamily="49" charset="0"/>
              <a:buChar char="o"/>
              <a:defRPr/>
            </a:pPr>
            <a:endParaRPr lang="pl-PL" sz="36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1028700" lvl="1" indent="-571500">
              <a:buFont typeface="Courier New" panose="02070309020205020404" pitchFamily="49" charset="0"/>
              <a:buChar char="o"/>
              <a:defRPr/>
            </a:pPr>
            <a:endParaRPr lang="pl-PL" sz="44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537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D1147A52-E11F-4712-A8EC-C05B35EAAFB0}"/>
              </a:ext>
            </a:extLst>
          </p:cNvPr>
          <p:cNvSpPr/>
          <p:nvPr/>
        </p:nvSpPr>
        <p:spPr>
          <a:xfrm>
            <a:off x="4580876" y="1170504"/>
            <a:ext cx="50513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Metody asymilacji wiedzy</a:t>
            </a:r>
            <a:r>
              <a:rPr lang="pl-PL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– oparte głównie na aktywności poznawczej o charakterze reproduktywnym.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Uczenie się przez przyswajanie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C84F97C-1576-40DA-8CEA-BD4AEB4F63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3" t="4308" r="9867" b="12540"/>
          <a:stretch/>
        </p:blipFill>
        <p:spPr bwMode="auto">
          <a:xfrm>
            <a:off x="1340529" y="4074850"/>
            <a:ext cx="3132000" cy="13462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15335877-3D35-445C-9556-F29F91518347}"/>
              </a:ext>
            </a:extLst>
          </p:cNvPr>
          <p:cNvSpPr/>
          <p:nvPr/>
        </p:nvSpPr>
        <p:spPr>
          <a:xfrm>
            <a:off x="1047565" y="736847"/>
            <a:ext cx="8975324" cy="23760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4629DC83-B7EB-4963-B3F3-EDFC9F6F8F5B}"/>
              </a:ext>
            </a:extLst>
          </p:cNvPr>
          <p:cNvSpPr/>
          <p:nvPr/>
        </p:nvSpPr>
        <p:spPr>
          <a:xfrm>
            <a:off x="933636" y="3552547"/>
            <a:ext cx="8975324" cy="27720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220E52A-5208-46E4-87B0-2114A87F4B5A}"/>
              </a:ext>
            </a:extLst>
          </p:cNvPr>
          <p:cNvSpPr/>
          <p:nvPr/>
        </p:nvSpPr>
        <p:spPr>
          <a:xfrm>
            <a:off x="4747763" y="3750362"/>
            <a:ext cx="77431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Rodzaje: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pogadanka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dyskusja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wykład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praca z książką</a:t>
            </a:r>
            <a:endParaRPr lang="pl-PL" sz="24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C03FD739-236A-41AD-85F5-034CCF35B3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8" b="10791"/>
          <a:stretch/>
        </p:blipFill>
        <p:spPr>
          <a:xfrm>
            <a:off x="1459263" y="1198486"/>
            <a:ext cx="2507236" cy="133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517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ewnątrz, stacjonarne&#10;&#10;Opis wygenerowany przy wysokim poziomie pewności">
            <a:extLst>
              <a:ext uri="{FF2B5EF4-FFF2-40B4-BE49-F238E27FC236}">
                <a16:creationId xmlns:a16="http://schemas.microsoft.com/office/drawing/2014/main" id="{402024E8-6C6A-433A-817A-7E2D11E6C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614" y="1215130"/>
            <a:ext cx="1905000" cy="1143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BE68088D-FCE3-4D7D-BC8A-3A11F5499052}"/>
              </a:ext>
            </a:extLst>
          </p:cNvPr>
          <p:cNvSpPr/>
          <p:nvPr/>
        </p:nvSpPr>
        <p:spPr>
          <a:xfrm>
            <a:off x="1047565" y="736847"/>
            <a:ext cx="8975324" cy="23760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E07CB95-5D5A-49AA-9905-48C44896FA7F}"/>
              </a:ext>
            </a:extLst>
          </p:cNvPr>
          <p:cNvSpPr/>
          <p:nvPr/>
        </p:nvSpPr>
        <p:spPr>
          <a:xfrm>
            <a:off x="3447493" y="898838"/>
            <a:ext cx="63978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Metody samodzielnego dochodzenia do wiedzy</a:t>
            </a:r>
            <a:r>
              <a:rPr lang="pl-PL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– zwane problemowymi, oparte na twórczej aktywności poznawczej, polegającej na rozwiązywaniu problemów.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Uczenie się przez odkrywanie 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D066F9C-D9C3-4A45-8F93-5275D6929213}"/>
              </a:ext>
            </a:extLst>
          </p:cNvPr>
          <p:cNvSpPr/>
          <p:nvPr/>
        </p:nvSpPr>
        <p:spPr>
          <a:xfrm>
            <a:off x="4206226" y="3599442"/>
            <a:ext cx="77431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Rodzaje: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klasyczna metoda problemowa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metoda przypadków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metoda sytuacyjna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giełda pomysłów – „burza mózgów”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mikronauczanie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gry dydaktyczne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E9A60195-76AE-4B43-AB5F-79FA5DBB55A9}"/>
              </a:ext>
            </a:extLst>
          </p:cNvPr>
          <p:cNvSpPr/>
          <p:nvPr/>
        </p:nvSpPr>
        <p:spPr>
          <a:xfrm>
            <a:off x="933636" y="3552547"/>
            <a:ext cx="8975324" cy="27720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 descr="Obraz zawierający osoba, siedzi&#10;&#10;Opis wygenerowany przy bardzo wysokim poziomie pewności">
            <a:extLst>
              <a:ext uri="{FF2B5EF4-FFF2-40B4-BE49-F238E27FC236}">
                <a16:creationId xmlns:a16="http://schemas.microsoft.com/office/drawing/2014/main" id="{4D65A404-C2BE-4738-9F1D-2EB650BC89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3" t="49969" r="15535" b="2374"/>
          <a:stretch/>
        </p:blipFill>
        <p:spPr>
          <a:xfrm>
            <a:off x="1260638" y="4030462"/>
            <a:ext cx="2770995" cy="14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8636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308FFDB9-4945-4B6C-9ED6-C609BC832E72}"/>
              </a:ext>
            </a:extLst>
          </p:cNvPr>
          <p:cNvSpPr/>
          <p:nvPr/>
        </p:nvSpPr>
        <p:spPr>
          <a:xfrm>
            <a:off x="1047565" y="736847"/>
            <a:ext cx="8975324" cy="23760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9988150A-CD20-47CE-9C66-8070B66F610F}"/>
              </a:ext>
            </a:extLst>
          </p:cNvPr>
          <p:cNvSpPr/>
          <p:nvPr/>
        </p:nvSpPr>
        <p:spPr>
          <a:xfrm>
            <a:off x="933636" y="3552547"/>
            <a:ext cx="8975324" cy="27720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6F223F3-7452-4248-9632-AE30242F3807}"/>
              </a:ext>
            </a:extLst>
          </p:cNvPr>
          <p:cNvSpPr/>
          <p:nvPr/>
        </p:nvSpPr>
        <p:spPr>
          <a:xfrm>
            <a:off x="4873781" y="983192"/>
            <a:ext cx="49005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Metody waloryzacyjne</a:t>
            </a:r>
            <a:r>
              <a:rPr lang="pl-PL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–</a:t>
            </a:r>
          </a:p>
          <a:p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zwane też </a:t>
            </a:r>
            <a:r>
              <a:rPr lang="pl-PL" sz="2400" b="1" u="sng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eksponującymi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o </a:t>
            </a:r>
            <a:r>
              <a:rPr lang="pl-PL" sz="24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dominacji aktywności </a:t>
            </a:r>
          </a:p>
          <a:p>
            <a:r>
              <a:rPr lang="pl-PL" sz="24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emocjonalno-artystycznej.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Uczenie się przez przeżywanie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AFDDD4C-A35A-410D-84DB-8238D6D4831B}"/>
              </a:ext>
            </a:extLst>
          </p:cNvPr>
          <p:cNvSpPr/>
          <p:nvPr/>
        </p:nvSpPr>
        <p:spPr>
          <a:xfrm>
            <a:off x="3675707" y="3779543"/>
            <a:ext cx="61110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Rodzaje: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metody impresyjne-                                            (łac. impressio – odczucie, przeżywanie)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metody ekspresyjne – </a:t>
            </a:r>
          </a:p>
          <a:p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  (łac. ekspresja – wyrażanie własnych    </a:t>
            </a:r>
          </a:p>
          <a:p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  uczuć i emocji)</a:t>
            </a:r>
          </a:p>
        </p:txBody>
      </p:sp>
      <p:pic>
        <p:nvPicPr>
          <p:cNvPr id="6" name="Obraz 5" descr="Obraz zawierający tekst, zrzut ekranu&#10;&#10;Opis wygenerowany przy wysokim poziomie pewności">
            <a:extLst>
              <a:ext uri="{FF2B5EF4-FFF2-40B4-BE49-F238E27FC236}">
                <a16:creationId xmlns:a16="http://schemas.microsoft.com/office/drawing/2014/main" id="{1010BE0D-446E-48E0-9807-939B498CCB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31" t="65501" r="21244" b="5580"/>
          <a:stretch/>
        </p:blipFill>
        <p:spPr>
          <a:xfrm>
            <a:off x="1271950" y="4131825"/>
            <a:ext cx="2342479" cy="13520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4960DBD-C81E-44BC-9B13-0FFE355674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4" r="8277" b="49482"/>
          <a:stretch/>
        </p:blipFill>
        <p:spPr>
          <a:xfrm>
            <a:off x="1294645" y="945277"/>
            <a:ext cx="3458424" cy="12185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4763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308FFDB9-4945-4B6C-9ED6-C609BC832E72}"/>
              </a:ext>
            </a:extLst>
          </p:cNvPr>
          <p:cNvSpPr/>
          <p:nvPr/>
        </p:nvSpPr>
        <p:spPr>
          <a:xfrm>
            <a:off x="1047565" y="736847"/>
            <a:ext cx="8975324" cy="23760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9988150A-CD20-47CE-9C66-8070B66F610F}"/>
              </a:ext>
            </a:extLst>
          </p:cNvPr>
          <p:cNvSpPr/>
          <p:nvPr/>
        </p:nvSpPr>
        <p:spPr>
          <a:xfrm>
            <a:off x="933636" y="3552547"/>
            <a:ext cx="8975324" cy="27720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6F223F3-7452-4248-9632-AE30242F3807}"/>
              </a:ext>
            </a:extLst>
          </p:cNvPr>
          <p:cNvSpPr/>
          <p:nvPr/>
        </p:nvSpPr>
        <p:spPr>
          <a:xfrm>
            <a:off x="4367813" y="787884"/>
            <a:ext cx="543313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Metody praktyczne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–</a:t>
            </a:r>
          </a:p>
          <a:p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cechujące się przewagą aktywności praktyczno-technicznej, zmieniającej otoczenie lub stwarzającej nowe jego formy.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Uczenie się przez działanie </a:t>
            </a: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AFDDD4C-A35A-410D-84DB-8238D6D4831B}"/>
              </a:ext>
            </a:extLst>
          </p:cNvPr>
          <p:cNvSpPr/>
          <p:nvPr/>
        </p:nvSpPr>
        <p:spPr>
          <a:xfrm>
            <a:off x="4297145" y="4045873"/>
            <a:ext cx="48024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Rodzaje: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metody ćwiczebne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metody realizacji zadań wytwórczych</a:t>
            </a:r>
          </a:p>
        </p:txBody>
      </p:sp>
      <p:pic>
        <p:nvPicPr>
          <p:cNvPr id="9" name="Obraz 8" descr="Obraz zawierający zewnętrzne&#10;&#10;Opis wygenerowany przy bardzo wysokim poziomie pewności">
            <a:extLst>
              <a:ext uri="{FF2B5EF4-FFF2-40B4-BE49-F238E27FC236}">
                <a16:creationId xmlns:a16="http://schemas.microsoft.com/office/drawing/2014/main" id="{F2B4473B-51E0-4BC1-A625-227ED5FF0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451" y="908294"/>
            <a:ext cx="2916000" cy="194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Obraz 10" descr="Obraz zawierający osoba, wewnątrz, podłoże&#10;&#10;Opis wygenerowany przy bardzo wysokim poziomie pewności">
            <a:extLst>
              <a:ext uri="{FF2B5EF4-FFF2-40B4-BE49-F238E27FC236}">
                <a16:creationId xmlns:a16="http://schemas.microsoft.com/office/drawing/2014/main" id="{32F72425-C4CD-49D9-9036-BDB3868B44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072" y="3825536"/>
            <a:ext cx="2592000" cy="194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45561CAC-BE02-4F22-AD53-3FA2FF7F3D83}"/>
              </a:ext>
            </a:extLst>
          </p:cNvPr>
          <p:cNvSpPr/>
          <p:nvPr/>
        </p:nvSpPr>
        <p:spPr>
          <a:xfrm>
            <a:off x="3314020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9905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>
            <a:extLst>
              <a:ext uri="{FF2B5EF4-FFF2-40B4-BE49-F238E27FC236}">
                <a16:creationId xmlns:a16="http://schemas.microsoft.com/office/drawing/2014/main" id="{FE1C2A2A-4425-4C40-AB9B-C51BE452D7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87785" y="1644849"/>
            <a:ext cx="8270875" cy="4114800"/>
          </a:xfrm>
        </p:spPr>
        <p:txBody>
          <a:bodyPr>
            <a:normAutofit/>
          </a:bodyPr>
          <a:lstStyle/>
          <a:p>
            <a:r>
              <a:rPr lang="pl-PL" altLang="pl-PL" dirty="0">
                <a:solidFill>
                  <a:srgbClr val="FF0000"/>
                </a:solidFill>
                <a:latin typeface="Book Antiqua" panose="02040602050305030304" pitchFamily="18" charset="0"/>
              </a:rPr>
              <a:t>podające</a:t>
            </a:r>
          </a:p>
          <a:p>
            <a:r>
              <a:rPr lang="pl-PL" altLang="pl-PL" dirty="0">
                <a:solidFill>
                  <a:srgbClr val="FF0000"/>
                </a:solidFill>
                <a:latin typeface="Book Antiqua" panose="02040602050305030304" pitchFamily="18" charset="0"/>
              </a:rPr>
              <a:t>aktywizujące</a:t>
            </a:r>
          </a:p>
          <a:p>
            <a:r>
              <a:rPr lang="pl-PL" altLang="pl-PL" dirty="0">
                <a:solidFill>
                  <a:srgbClr val="FF0000"/>
                </a:solidFill>
                <a:latin typeface="Book Antiqua" panose="02040602050305030304" pitchFamily="18" charset="0"/>
              </a:rPr>
              <a:t>eksponujące</a:t>
            </a:r>
          </a:p>
          <a:p>
            <a:r>
              <a:rPr lang="pl-PL" altLang="pl-PL" dirty="0">
                <a:solidFill>
                  <a:srgbClr val="FF0000"/>
                </a:solidFill>
                <a:latin typeface="Book Antiqua" panose="02040602050305030304" pitchFamily="18" charset="0"/>
              </a:rPr>
              <a:t>praktyczne</a:t>
            </a:r>
          </a:p>
          <a:p>
            <a:pPr>
              <a:buFont typeface="Wingdings" panose="05000000000000000000" pitchFamily="2" charset="2"/>
              <a:buNone/>
            </a:pPr>
            <a:endParaRPr lang="pl-PL" altLang="pl-PL" dirty="0">
              <a:solidFill>
                <a:srgbClr val="2DB762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pl-PL" altLang="pl-PL" dirty="0"/>
              <a:t>				</a:t>
            </a:r>
          </a:p>
          <a:p>
            <a:pPr>
              <a:buFont typeface="Wingdings" panose="05000000000000000000" pitchFamily="2" charset="2"/>
              <a:buNone/>
            </a:pPr>
            <a:endParaRPr lang="pl-PL" altLang="pl-PL" dirty="0"/>
          </a:p>
        </p:txBody>
      </p:sp>
      <p:grpSp>
        <p:nvGrpSpPr>
          <p:cNvPr id="3083" name="Group 11">
            <a:extLst>
              <a:ext uri="{FF2B5EF4-FFF2-40B4-BE49-F238E27FC236}">
                <a16:creationId xmlns:a16="http://schemas.microsoft.com/office/drawing/2014/main" id="{E9FF71C9-E6FA-4896-8095-927D9FBF7E80}"/>
              </a:ext>
            </a:extLst>
          </p:cNvPr>
          <p:cNvGrpSpPr>
            <a:grpSpLocks/>
          </p:cNvGrpSpPr>
          <p:nvPr/>
        </p:nvGrpSpPr>
        <p:grpSpPr bwMode="auto">
          <a:xfrm>
            <a:off x="2331760" y="1868025"/>
            <a:ext cx="5940000" cy="4401153"/>
            <a:chOff x="1248" y="233"/>
            <a:chExt cx="4176" cy="3607"/>
          </a:xfrm>
        </p:grpSpPr>
        <p:sp>
          <p:nvSpPr>
            <p:cNvPr id="3084" name="Pyr1">
              <a:extLst>
                <a:ext uri="{FF2B5EF4-FFF2-40B4-BE49-F238E27FC236}">
                  <a16:creationId xmlns:a16="http://schemas.microsoft.com/office/drawing/2014/main" id="{E0DB8212-58C3-405B-90C7-45275D735B73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873" y="233"/>
              <a:ext cx="936" cy="79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5400 w 21600"/>
                <a:gd name="T7" fmla="*/ 11800 h 21600"/>
                <a:gd name="T8" fmla="*/ 16200 w 21600"/>
                <a:gd name="T9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D8EBB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085" name="Pyr2">
              <a:extLst>
                <a:ext uri="{FF2B5EF4-FFF2-40B4-BE49-F238E27FC236}">
                  <a16:creationId xmlns:a16="http://schemas.microsoft.com/office/drawing/2014/main" id="{A80BB881-18EA-486E-AC31-5308F0782A6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331" y="1038"/>
              <a:ext cx="2015" cy="936"/>
            </a:xfrm>
            <a:custGeom>
              <a:avLst/>
              <a:gdLst>
                <a:gd name="T0" fmla="*/ 5787 w 21600"/>
                <a:gd name="T1" fmla="*/ 0 h 21600"/>
                <a:gd name="T2" fmla="*/ 15812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5787 w 21600"/>
                <a:gd name="T9" fmla="*/ 500 h 21600"/>
                <a:gd name="T10" fmla="*/ 158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5787" y="0"/>
                  </a:moveTo>
                  <a:lnTo>
                    <a:pt x="15812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endParaRPr lang="pl-PL" altLang="pl-PL">
                <a:latin typeface="Arial" panose="020B0604020202020204" pitchFamily="34" charset="0"/>
              </a:endParaRPr>
            </a:p>
            <a:p>
              <a:endParaRPr lang="pl-PL" altLang="pl-PL">
                <a:latin typeface="Arial" panose="020B0604020202020204" pitchFamily="34" charset="0"/>
              </a:endParaRPr>
            </a:p>
            <a:p>
              <a:endParaRPr lang="pl-PL" altLang="pl-PL">
                <a:latin typeface="Arial" panose="020B0604020202020204" pitchFamily="34" charset="0"/>
              </a:endParaRPr>
            </a:p>
          </p:txBody>
        </p:sp>
        <p:sp>
          <p:nvSpPr>
            <p:cNvPr id="3086" name="Pyr3">
              <a:extLst>
                <a:ext uri="{FF2B5EF4-FFF2-40B4-BE49-F238E27FC236}">
                  <a16:creationId xmlns:a16="http://schemas.microsoft.com/office/drawing/2014/main" id="{1CDB89B0-EE92-4A18-93C8-CC627FC6262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801" y="1967"/>
              <a:ext cx="3087" cy="935"/>
            </a:xfrm>
            <a:custGeom>
              <a:avLst/>
              <a:gdLst>
                <a:gd name="T0" fmla="*/ 3768 w 21600"/>
                <a:gd name="T1" fmla="*/ 0 h 21600"/>
                <a:gd name="T2" fmla="*/ 17831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5287 w 21600"/>
                <a:gd name="T9" fmla="*/ 500 h 21600"/>
                <a:gd name="T10" fmla="*/ 163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3768" y="0"/>
                  </a:moveTo>
                  <a:lnTo>
                    <a:pt x="17831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3768" y="0"/>
                  </a:lnTo>
                  <a:close/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pl-PL" altLang="pl-PL" dirty="0">
                <a:latin typeface="Arial" panose="020B0604020202020204" pitchFamily="34" charset="0"/>
              </a:endParaRPr>
            </a:p>
            <a:p>
              <a:pPr algn="ctr"/>
              <a:r>
                <a:rPr lang="pl-PL" altLang="pl-PL" b="1" dirty="0">
                  <a:solidFill>
                    <a:schemeClr val="accent1">
                      <a:lumMod val="50000"/>
                    </a:schemeClr>
                  </a:solidFill>
                  <a:latin typeface="Book Antiqua" panose="02040602050305030304" pitchFamily="18" charset="0"/>
                </a:rPr>
                <a:t>dyskusja</a:t>
              </a:r>
            </a:p>
          </p:txBody>
        </p:sp>
        <p:sp>
          <p:nvSpPr>
            <p:cNvPr id="3087" name="Pyr4">
              <a:extLst>
                <a:ext uri="{FF2B5EF4-FFF2-40B4-BE49-F238E27FC236}">
                  <a16:creationId xmlns:a16="http://schemas.microsoft.com/office/drawing/2014/main" id="{EC8B55CA-7638-4770-89F3-5C30B36492B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248" y="2904"/>
              <a:ext cx="4176" cy="936"/>
            </a:xfrm>
            <a:custGeom>
              <a:avLst/>
              <a:gdLst>
                <a:gd name="T0" fmla="*/ 2793 w 21600"/>
                <a:gd name="T1" fmla="*/ 0 h 21600"/>
                <a:gd name="T2" fmla="*/ 18806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3287 w 21600"/>
                <a:gd name="T9" fmla="*/ 500 h 21600"/>
                <a:gd name="T10" fmla="*/ 173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2793" y="0"/>
                  </a:moveTo>
                  <a:lnTo>
                    <a:pt x="18806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2793" y="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 altLang="pl-PL" dirty="0">
                <a:latin typeface="Arial" panose="020B0604020202020204" pitchFamily="34" charset="0"/>
              </a:endParaRPr>
            </a:p>
            <a:p>
              <a:pPr algn="ctr"/>
              <a:r>
                <a:rPr lang="pl-PL" altLang="pl-PL" dirty="0">
                  <a:latin typeface="Arial" panose="020B0604020202020204" pitchFamily="34" charset="0"/>
                </a:rPr>
                <a:t>        </a:t>
              </a:r>
              <a:r>
                <a:rPr lang="pl-PL" altLang="pl-PL" b="1" dirty="0">
                  <a:solidFill>
                    <a:schemeClr val="accent1">
                      <a:lumMod val="50000"/>
                    </a:schemeClr>
                  </a:solidFill>
                  <a:latin typeface="Book Antiqua" panose="02040602050305030304" pitchFamily="18" charset="0"/>
                </a:rPr>
                <a:t>inscenizacja</a:t>
              </a:r>
            </a:p>
          </p:txBody>
        </p:sp>
      </p:grpSp>
      <p:sp>
        <p:nvSpPr>
          <p:cNvPr id="3088" name="Text Box 16">
            <a:extLst>
              <a:ext uri="{FF2B5EF4-FFF2-40B4-BE49-F238E27FC236}">
                <a16:creationId xmlns:a16="http://schemas.microsoft.com/office/drawing/2014/main" id="{3E521759-3058-4A22-AF61-BAD72A11E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9876" y="2338587"/>
            <a:ext cx="9797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wykład</a:t>
            </a:r>
          </a:p>
        </p:txBody>
      </p:sp>
      <p:sp>
        <p:nvSpPr>
          <p:cNvPr id="3091" name="Text Box 19">
            <a:extLst>
              <a:ext uri="{FF2B5EF4-FFF2-40B4-BE49-F238E27FC236}">
                <a16:creationId xmlns:a16="http://schemas.microsoft.com/office/drawing/2014/main" id="{02FB2A67-29B1-4370-A2EE-DD1374DA3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6563" y="3233660"/>
            <a:ext cx="15953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demonstracja</a:t>
            </a:r>
          </a:p>
        </p:txBody>
      </p:sp>
      <p:sp>
        <p:nvSpPr>
          <p:cNvPr id="3093" name="Text Box 21">
            <a:extLst>
              <a:ext uri="{FF2B5EF4-FFF2-40B4-BE49-F238E27FC236}">
                <a16:creationId xmlns:a16="http://schemas.microsoft.com/office/drawing/2014/main" id="{30D849B6-7A70-4E20-8C45-D6910D01B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9865" y="2184831"/>
            <a:ext cx="2807179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002060"/>
            </a:solidFill>
          </a:ln>
          <a:effectLst/>
        </p:spPr>
        <p:txBody>
          <a:bodyPr wrap="none">
            <a:spAutoFit/>
          </a:bodyPr>
          <a:lstStyle/>
          <a:p>
            <a:r>
              <a:rPr lang="pl-PL" altLang="pl-PL" sz="2000" b="1" dirty="0">
                <a:solidFill>
                  <a:srgbClr val="FF0000"/>
                </a:solidFill>
                <a:latin typeface="Book Antiqua" panose="02040602050305030304" pitchFamily="18" charset="0"/>
              </a:rPr>
              <a:t>10%  </a:t>
            </a:r>
            <a:r>
              <a:rPr lang="pl-PL" alt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tego, co słyszymy</a:t>
            </a:r>
          </a:p>
        </p:txBody>
      </p:sp>
      <p:sp>
        <p:nvSpPr>
          <p:cNvPr id="3095" name="Text Box 23">
            <a:extLst>
              <a:ext uri="{FF2B5EF4-FFF2-40B4-BE49-F238E27FC236}">
                <a16:creationId xmlns:a16="http://schemas.microsoft.com/office/drawing/2014/main" id="{EB162F99-937A-4F2E-963D-572E7F800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4690" y="3123877"/>
            <a:ext cx="2736647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  <a:effectLst/>
        </p:spPr>
        <p:txBody>
          <a:bodyPr wrap="none">
            <a:spAutoFit/>
          </a:bodyPr>
          <a:lstStyle/>
          <a:p>
            <a:r>
              <a:rPr lang="pl-PL" altLang="pl-PL" sz="2000" b="1" dirty="0">
                <a:solidFill>
                  <a:srgbClr val="FF0000"/>
                </a:solidFill>
                <a:latin typeface="Book Antiqua" panose="02040602050305030304" pitchFamily="18" charset="0"/>
              </a:rPr>
              <a:t>20%  </a:t>
            </a:r>
            <a:r>
              <a:rPr lang="pl-PL" alt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tego, co widzimy</a:t>
            </a:r>
          </a:p>
        </p:txBody>
      </p:sp>
      <p:sp>
        <p:nvSpPr>
          <p:cNvPr id="3096" name="Text Box 24">
            <a:extLst>
              <a:ext uri="{FF2B5EF4-FFF2-40B4-BE49-F238E27FC236}">
                <a16:creationId xmlns:a16="http://schemas.microsoft.com/office/drawing/2014/main" id="{13C7A059-48C3-4DAE-B786-D1F5DC974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656" y="4271979"/>
            <a:ext cx="3879187" cy="400110"/>
          </a:xfrm>
          <a:prstGeom prst="rect">
            <a:avLst/>
          </a:prstGeom>
          <a:solidFill>
            <a:srgbClr val="D79F67"/>
          </a:solidFill>
          <a:ln w="19050">
            <a:solidFill>
              <a:schemeClr val="accent1">
                <a:lumMod val="50000"/>
              </a:schemeClr>
            </a:solidFill>
          </a:ln>
          <a:effectLst/>
        </p:spPr>
        <p:txBody>
          <a:bodyPr wrap="square">
            <a:spAutoFit/>
          </a:bodyPr>
          <a:lstStyle/>
          <a:p>
            <a:r>
              <a:rPr lang="pl-PL" altLang="pl-PL" sz="2000" dirty="0">
                <a:solidFill>
                  <a:srgbClr val="FF0000"/>
                </a:solidFill>
                <a:latin typeface="Book Antiqua" panose="02040602050305030304" pitchFamily="18" charset="0"/>
              </a:rPr>
              <a:t>40%  </a:t>
            </a:r>
            <a:r>
              <a:rPr lang="pl-PL" alt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tego, o czym rozmawiamy</a:t>
            </a:r>
          </a:p>
        </p:txBody>
      </p:sp>
      <p:sp>
        <p:nvSpPr>
          <p:cNvPr id="3097" name="Text Box 25">
            <a:extLst>
              <a:ext uri="{FF2B5EF4-FFF2-40B4-BE49-F238E27FC236}">
                <a16:creationId xmlns:a16="http://schemas.microsoft.com/office/drawing/2014/main" id="{63649C3E-2CB1-4DF0-9090-DA117C076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1614" y="5415626"/>
            <a:ext cx="3302925" cy="400110"/>
          </a:xfrm>
          <a:prstGeom prst="rect">
            <a:avLst/>
          </a:prstGeom>
          <a:solidFill>
            <a:srgbClr val="F6D8B0"/>
          </a:solidFill>
          <a:ln w="19050">
            <a:solidFill>
              <a:schemeClr val="accent1">
                <a:lumMod val="50000"/>
              </a:schemeClr>
            </a:solidFill>
          </a:ln>
          <a:effectLst/>
        </p:spPr>
        <p:txBody>
          <a:bodyPr wrap="square">
            <a:spAutoFit/>
          </a:bodyPr>
          <a:lstStyle/>
          <a:p>
            <a:r>
              <a:rPr lang="pl-PL" altLang="pl-PL" sz="2000" b="1" dirty="0">
                <a:solidFill>
                  <a:srgbClr val="FF0000"/>
                </a:solidFill>
                <a:latin typeface="Book Antiqua" panose="02040602050305030304" pitchFamily="18" charset="0"/>
              </a:rPr>
              <a:t>90%  </a:t>
            </a:r>
            <a:r>
              <a:rPr lang="pl-PL" alt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tego, co robimy</a:t>
            </a:r>
          </a:p>
        </p:txBody>
      </p:sp>
      <p:sp>
        <p:nvSpPr>
          <p:cNvPr id="3098" name="Text Box 26">
            <a:extLst>
              <a:ext uri="{FF2B5EF4-FFF2-40B4-BE49-F238E27FC236}">
                <a16:creationId xmlns:a16="http://schemas.microsoft.com/office/drawing/2014/main" id="{147C5CB9-5701-4E9B-B02F-7E4066736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4793" y="1294676"/>
            <a:ext cx="2000869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FF0000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pl-PL" altLang="pl-PL" sz="2000" dirty="0">
                <a:solidFill>
                  <a:srgbClr val="FF0000"/>
                </a:solidFill>
                <a:latin typeface="Book Antiqua" panose="02040602050305030304" pitchFamily="18" charset="0"/>
              </a:rPr>
              <a:t>zapamiętujemy:</a:t>
            </a:r>
          </a:p>
        </p:txBody>
      </p:sp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D662C744-4B24-4483-9A12-60C67DB333AE}"/>
              </a:ext>
            </a:extLst>
          </p:cNvPr>
          <p:cNvSpPr/>
          <p:nvPr/>
        </p:nvSpPr>
        <p:spPr>
          <a:xfrm>
            <a:off x="630314" y="310720"/>
            <a:ext cx="10014012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alt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Podział metod nauczania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w ujęciu B. Niemierki</a:t>
            </a:r>
          </a:p>
        </p:txBody>
      </p:sp>
      <p:sp>
        <p:nvSpPr>
          <p:cNvPr id="28" name="AutoShape 27">
            <a:extLst>
              <a:ext uri="{FF2B5EF4-FFF2-40B4-BE49-F238E27FC236}">
                <a16:creationId xmlns:a16="http://schemas.microsoft.com/office/drawing/2014/main" id="{C76E7333-9566-4BF8-9548-8DE9153F6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7036" y="1834595"/>
            <a:ext cx="142875" cy="215900"/>
          </a:xfrm>
          <a:prstGeom prst="downArrow">
            <a:avLst>
              <a:gd name="adj1" fmla="val 50000"/>
              <a:gd name="adj2" fmla="val 3777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l-PL" altLang="pl-PL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73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&#10;&#10;Opis wygenerowany przy bardzo wysokim poziomie pewności">
            <a:extLst>
              <a:ext uri="{FF2B5EF4-FFF2-40B4-BE49-F238E27FC236}">
                <a16:creationId xmlns:a16="http://schemas.microsoft.com/office/drawing/2014/main" id="{E040249A-E014-411B-9C9E-69EC1F5CC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530" y="1256615"/>
            <a:ext cx="6934200" cy="5200650"/>
          </a:xfrm>
          <a:prstGeom prst="rect">
            <a:avLst/>
          </a:prstGeom>
        </p:spPr>
      </p:pic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EDA5EFFC-E474-477D-975F-6CFE9C0AF60B}"/>
              </a:ext>
            </a:extLst>
          </p:cNvPr>
          <p:cNvSpPr/>
          <p:nvPr/>
        </p:nvSpPr>
        <p:spPr>
          <a:xfrm>
            <a:off x="630314" y="310720"/>
            <a:ext cx="10014012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alt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Piramida uczenia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się </a:t>
            </a:r>
          </a:p>
        </p:txBody>
      </p:sp>
    </p:spTree>
    <p:extLst>
      <p:ext uri="{BB962C8B-B14F-4D97-AF65-F5344CB8AC3E}">
        <p14:creationId xmlns:p14="http://schemas.microsoft.com/office/powerpoint/2010/main" val="502148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Obraz zawierający zrzut ekranu, tekst&#10;&#10;Opis wygenerowany przy bardzo wysokim poziomie pewności">
            <a:extLst>
              <a:ext uri="{FF2B5EF4-FFF2-40B4-BE49-F238E27FC236}">
                <a16:creationId xmlns:a16="http://schemas.microsoft.com/office/drawing/2014/main" id="{E620360B-B956-4746-8B53-0384C978A1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16"/>
          <a:stretch/>
        </p:blipFill>
        <p:spPr>
          <a:xfrm>
            <a:off x="959693" y="308364"/>
            <a:ext cx="9449863" cy="868406"/>
          </a:xfrm>
          <a:prstGeom prst="rect">
            <a:avLst/>
          </a:prstGeom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Obraz 2" descr="Obraz zawierający zrzut ekranu, tekst&#10;&#10;Opis wygenerowany przy bardzo wysokim poziomie pewności">
            <a:extLst>
              <a:ext uri="{FF2B5EF4-FFF2-40B4-BE49-F238E27FC236}">
                <a16:creationId xmlns:a16="http://schemas.microsoft.com/office/drawing/2014/main" id="{EB957715-50A8-4A3D-8300-57F81C2159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54"/>
          <a:stretch/>
        </p:blipFill>
        <p:spPr>
          <a:xfrm>
            <a:off x="1069439" y="1454397"/>
            <a:ext cx="9509428" cy="528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2640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pole tekstowe 22">
            <a:extLst>
              <a:ext uri="{FF2B5EF4-FFF2-40B4-BE49-F238E27FC236}">
                <a16:creationId xmlns:a16="http://schemas.microsoft.com/office/drawing/2014/main" id="{8044BC74-E0CA-4B65-9011-E30BB713B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0830" y="2283414"/>
            <a:ext cx="7901126" cy="3785652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571500" eaLnBrk="1" hangingPunct="1">
              <a:buFont typeface="Wingdings" panose="05000000000000000000" pitchFamily="2" charset="2"/>
              <a:buChar char="ü"/>
            </a:pPr>
            <a:r>
              <a:rPr lang="pl-PL" alt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opis i  opowiadanie</a:t>
            </a:r>
          </a:p>
          <a:p>
            <a:pPr marL="571500" indent="-571500" eaLnBrk="1" hangingPunct="1">
              <a:buFont typeface="Wingdings" panose="05000000000000000000" pitchFamily="2" charset="2"/>
              <a:buChar char="ü"/>
            </a:pPr>
            <a:r>
              <a:rPr lang="pl-PL" alt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wykład</a:t>
            </a:r>
          </a:p>
          <a:p>
            <a:pPr marL="571500" indent="-571500" eaLnBrk="1" hangingPunct="1">
              <a:buFont typeface="Wingdings" panose="05000000000000000000" pitchFamily="2" charset="2"/>
              <a:buChar char="ü"/>
            </a:pPr>
            <a:r>
              <a:rPr lang="pl-PL" alt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pogadanka podająca</a:t>
            </a:r>
          </a:p>
          <a:p>
            <a:pPr marL="571500" indent="-571500" eaLnBrk="1" hangingPunct="1">
              <a:buFont typeface="Wingdings" panose="05000000000000000000" pitchFamily="2" charset="2"/>
              <a:buChar char="ü"/>
            </a:pPr>
            <a:r>
              <a:rPr lang="pl-PL" alt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praca z podręcznikiem</a:t>
            </a:r>
          </a:p>
          <a:p>
            <a:pPr marL="571500" indent="-571500" eaLnBrk="1" hangingPunct="1">
              <a:buFont typeface="Wingdings" panose="05000000000000000000" pitchFamily="2" charset="2"/>
              <a:buChar char="ü"/>
            </a:pPr>
            <a:r>
              <a:rPr lang="pl-PL" alt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instruktaż</a:t>
            </a:r>
          </a:p>
          <a:p>
            <a:pPr eaLnBrk="1" hangingPunct="1"/>
            <a:endParaRPr lang="pl-PL" altLang="pl-PL" sz="20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eaLnBrk="1" hangingPunct="1"/>
            <a:endParaRPr lang="pl-PL" altLang="pl-PL" sz="20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eaLnBrk="1" hangingPunct="1"/>
            <a:endParaRPr lang="pl-PL" altLang="pl-PL" sz="20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8" name="Prostokąt: zaokrąglone rogi 17">
            <a:extLst>
              <a:ext uri="{FF2B5EF4-FFF2-40B4-BE49-F238E27FC236}">
                <a16:creationId xmlns:a16="http://schemas.microsoft.com/office/drawing/2014/main" id="{6B7390BA-D13C-452F-A7CF-ABABBD2308CC}"/>
              </a:ext>
            </a:extLst>
          </p:cNvPr>
          <p:cNvSpPr/>
          <p:nvPr/>
        </p:nvSpPr>
        <p:spPr>
          <a:xfrm>
            <a:off x="523781" y="292964"/>
            <a:ext cx="10014012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alt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pl-PL" alt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Podział metod nauczania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w ujęciu B. Niemierki</a:t>
            </a:r>
          </a:p>
          <a:p>
            <a:pPr algn="ctr"/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308675D5-A324-48DD-A085-19D8DA360367}"/>
              </a:ext>
            </a:extLst>
          </p:cNvPr>
          <p:cNvSpPr/>
          <p:nvPr/>
        </p:nvSpPr>
        <p:spPr>
          <a:xfrm>
            <a:off x="621368" y="1572635"/>
            <a:ext cx="38683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pl-PL" altLang="pl-PL" sz="3200" b="1" dirty="0">
                <a:solidFill>
                  <a:srgbClr val="FF0000"/>
                </a:solidFill>
                <a:latin typeface="Book Antiqua" panose="02040602050305030304" pitchFamily="18" charset="0"/>
              </a:rPr>
              <a:t>Metody podające</a:t>
            </a:r>
          </a:p>
        </p:txBody>
      </p:sp>
    </p:spTree>
    <p:extLst>
      <p:ext uri="{BB962C8B-B14F-4D97-AF65-F5344CB8AC3E}">
        <p14:creationId xmlns:p14="http://schemas.microsoft.com/office/powerpoint/2010/main" val="3146095837"/>
      </p:ext>
    </p:extLst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Symbol zastępczy zawartości 2">
            <a:extLst>
              <a:ext uri="{FF2B5EF4-FFF2-40B4-BE49-F238E27FC236}">
                <a16:creationId xmlns:a16="http://schemas.microsoft.com/office/drawing/2014/main" id="{0D588DA6-72FB-4028-89B0-973E0B65A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257" y="2074201"/>
            <a:ext cx="10515600" cy="4351338"/>
          </a:xfrm>
          <a:ln w="127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pl-PL" altLang="pl-PL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 „</a:t>
            </a:r>
            <a:r>
              <a:rPr lang="pl-PL" alt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burza mózgów”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alt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debata za i przeciw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alt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drama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alt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drzewo decyzyjne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alt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dyskusja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alt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metaplan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alt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 praca w grupach,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alt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„sześć myślących kapeluszy".</a:t>
            </a:r>
          </a:p>
          <a:p>
            <a:endParaRPr lang="pl-PL" altLang="pl-PL" dirty="0"/>
          </a:p>
        </p:txBody>
      </p:sp>
      <p:pic>
        <p:nvPicPr>
          <p:cNvPr id="7" name="Picture 5" descr="j0304521">
            <a:extLst>
              <a:ext uri="{FF2B5EF4-FFF2-40B4-BE49-F238E27FC236}">
                <a16:creationId xmlns:a16="http://schemas.microsoft.com/office/drawing/2014/main" id="{2A48D559-C4A7-4C64-9315-A53026130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174" y="3094115"/>
            <a:ext cx="1816100" cy="121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47C1CD58-CB01-4121-8121-A1D10EC6EDEA}"/>
              </a:ext>
            </a:extLst>
          </p:cNvPr>
          <p:cNvSpPr/>
          <p:nvPr/>
        </p:nvSpPr>
        <p:spPr>
          <a:xfrm>
            <a:off x="515018" y="1412314"/>
            <a:ext cx="45624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pl-PL" altLang="pl-PL" sz="3200" dirty="0">
                <a:solidFill>
                  <a:srgbClr val="FF0000"/>
                </a:solidFill>
                <a:latin typeface="Book Antiqua" panose="02040602050305030304" pitchFamily="18" charset="0"/>
              </a:rPr>
              <a:t>Metody aktywizujące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07F25EDE-6FE2-484F-B5D7-0D1A9E6A35FA}"/>
              </a:ext>
            </a:extLst>
          </p:cNvPr>
          <p:cNvSpPr/>
          <p:nvPr/>
        </p:nvSpPr>
        <p:spPr>
          <a:xfrm>
            <a:off x="523781" y="292964"/>
            <a:ext cx="10014012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alt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pl-PL" alt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Podział metod nauczania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w ujęciu B. Niemierki</a:t>
            </a:r>
          </a:p>
          <a:p>
            <a:pPr algn="ctr"/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667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22">
            <a:extLst>
              <a:ext uri="{FF2B5EF4-FFF2-40B4-BE49-F238E27FC236}">
                <a16:creationId xmlns:a16="http://schemas.microsoft.com/office/drawing/2014/main" id="{975EFD11-ED6F-48A7-9F41-8B49FE935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936" y="2443210"/>
            <a:ext cx="9757268" cy="2616101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ü"/>
            </a:pPr>
            <a:r>
              <a:rPr lang="pl-PL" alt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film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pl-PL" alt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ekspozycje</a:t>
            </a:r>
          </a:p>
          <a:p>
            <a:pPr algn="ctr">
              <a:buFontTx/>
              <a:buNone/>
            </a:pPr>
            <a:r>
              <a:rPr lang="pl-PL" alt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( tablice, schematy, modele)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pl-PL" alt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sztuki teatralne</a:t>
            </a:r>
            <a:endParaRPr lang="pl-PL" sz="36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 eaLnBrk="1" hangingPunct="1"/>
            <a:endParaRPr lang="pl-PL" altLang="pl-PL" sz="20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74B75D4A-C54C-469B-A782-AAD7E4A3CE4B}"/>
              </a:ext>
            </a:extLst>
          </p:cNvPr>
          <p:cNvSpPr/>
          <p:nvPr/>
        </p:nvSpPr>
        <p:spPr>
          <a:xfrm>
            <a:off x="559290" y="363985"/>
            <a:ext cx="10014012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alt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pl-PL" altLang="pl-PL" sz="2800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</a:rPr>
              <a:t>Podział </a:t>
            </a:r>
            <a:r>
              <a:rPr lang="pl-PL" alt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 nauczania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w ujęciu B. Niemierki</a:t>
            </a:r>
          </a:p>
          <a:p>
            <a:pPr algn="ctr"/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16274149-ADC7-4725-BA5E-1AE1D01D39EF}"/>
              </a:ext>
            </a:extLst>
          </p:cNvPr>
          <p:cNvSpPr/>
          <p:nvPr/>
        </p:nvSpPr>
        <p:spPr>
          <a:xfrm>
            <a:off x="662922" y="1510599"/>
            <a:ext cx="44085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pl-PL" altLang="pl-PL" sz="3200" dirty="0">
                <a:solidFill>
                  <a:srgbClr val="FF0000"/>
                </a:solidFill>
                <a:latin typeface="Book Antiqua" panose="02040602050305030304" pitchFamily="18" charset="0"/>
              </a:rPr>
              <a:t>Metody eksponujące</a:t>
            </a:r>
          </a:p>
        </p:txBody>
      </p:sp>
    </p:spTree>
    <p:extLst>
      <p:ext uri="{BB962C8B-B14F-4D97-AF65-F5344CB8AC3E}">
        <p14:creationId xmlns:p14="http://schemas.microsoft.com/office/powerpoint/2010/main" val="1775659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9966F10A-EE87-4220-B1EF-649B13FC31CC}"/>
              </a:ext>
            </a:extLst>
          </p:cNvPr>
          <p:cNvSpPr txBox="1">
            <a:spLocks noChangeArrowheads="1"/>
          </p:cNvSpPr>
          <p:nvPr/>
        </p:nvSpPr>
        <p:spPr>
          <a:xfrm>
            <a:off x="1209320" y="2292922"/>
            <a:ext cx="9106531" cy="3060000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pl-PL" alt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metoda projektu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alt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portfolio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alt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wycieczka naukowa </a:t>
            </a:r>
          </a:p>
        </p:txBody>
      </p:sp>
      <p:pic>
        <p:nvPicPr>
          <p:cNvPr id="6" name="Picture 9" descr="j0234445">
            <a:extLst>
              <a:ext uri="{FF2B5EF4-FFF2-40B4-BE49-F238E27FC236}">
                <a16:creationId xmlns:a16="http://schemas.microsoft.com/office/drawing/2014/main" id="{26591FF2-6071-43AB-82F1-F7321D989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127" y="3029135"/>
            <a:ext cx="2010716" cy="214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B54D641A-308D-4ACA-AAF7-AE82E4E8D740}"/>
              </a:ext>
            </a:extLst>
          </p:cNvPr>
          <p:cNvSpPr/>
          <p:nvPr/>
        </p:nvSpPr>
        <p:spPr>
          <a:xfrm>
            <a:off x="594803" y="488272"/>
            <a:ext cx="10014012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alt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pl-PL" alt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Podział metod nauczania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w ujęciu B. Niemierki</a:t>
            </a:r>
          </a:p>
          <a:p>
            <a:pPr algn="ctr"/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8F1CD95-B1B5-435E-86A3-B985015E1117}"/>
              </a:ext>
            </a:extLst>
          </p:cNvPr>
          <p:cNvSpPr/>
          <p:nvPr/>
        </p:nvSpPr>
        <p:spPr>
          <a:xfrm>
            <a:off x="954502" y="1545232"/>
            <a:ext cx="41985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pl-PL" altLang="pl-PL" sz="3200" dirty="0">
                <a:solidFill>
                  <a:srgbClr val="FF0000"/>
                </a:solidFill>
                <a:latin typeface="Book Antiqua" panose="02040602050305030304" pitchFamily="18" charset="0"/>
              </a:rPr>
              <a:t>Metody praktyczne</a:t>
            </a:r>
            <a:endParaRPr lang="pl-PL" sz="32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759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2867625" y="4133405"/>
            <a:ext cx="1758253" cy="11541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279">
              <a:lnSpc>
                <a:spcPts val="904"/>
              </a:lnSpc>
            </a:pPr>
            <a:fld id="{81D60167-4931-47E6-BA6A-407CBD079E47}" type="slidenum">
              <a:rPr dirty="0"/>
              <a:pPr marL="16279">
                <a:lnSpc>
                  <a:spcPts val="904"/>
                </a:lnSpc>
              </a:pPr>
              <a:t>27</a:t>
            </a:fld>
            <a:endParaRPr dirty="0"/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D12C8F16-E55C-48D9-9485-96170B04D4DF}"/>
              </a:ext>
            </a:extLst>
          </p:cNvPr>
          <p:cNvSpPr/>
          <p:nvPr/>
        </p:nvSpPr>
        <p:spPr>
          <a:xfrm>
            <a:off x="614315" y="311071"/>
            <a:ext cx="11118975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alt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pl-PL" alt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Metody</a:t>
            </a:r>
            <a:r>
              <a:rPr lang="pl-PL" sz="2800" b="1" spc="-26" dirty="0">
                <a:latin typeface="Times New Roman"/>
                <a:cs typeface="Times New Roman"/>
              </a:rPr>
              <a:t> </a:t>
            </a:r>
            <a:r>
              <a:rPr lang="pl-PL" sz="28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aktywizujące</a:t>
            </a:r>
            <a:r>
              <a:rPr lang="pl-PL" alt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BA7B33ED-03C6-4BCC-8991-E9406918E30A}"/>
              </a:ext>
            </a:extLst>
          </p:cNvPr>
          <p:cNvSpPr/>
          <p:nvPr/>
        </p:nvSpPr>
        <p:spPr>
          <a:xfrm>
            <a:off x="639778" y="1296328"/>
            <a:ext cx="10903391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8481" marR="107034" indent="-342900">
              <a:spcBef>
                <a:spcPts val="731"/>
              </a:spcBef>
              <a:buFont typeface="Courier New" panose="02070309020205020404" pitchFamily="49" charset="0"/>
              <a:buChar char="o"/>
            </a:pPr>
            <a:r>
              <a:rPr lang="pl-PL" sz="2400" b="1" spc="-3" dirty="0">
                <a:solidFill>
                  <a:srgbClr val="FF0000"/>
                </a:solidFill>
                <a:latin typeface="Book Antiqua"/>
                <a:cs typeface="Book Antiqua"/>
              </a:rPr>
              <a:t>METODY </a:t>
            </a:r>
            <a:r>
              <a:rPr lang="pl-PL" sz="2400" b="1" spc="-6" dirty="0">
                <a:solidFill>
                  <a:srgbClr val="FF0000"/>
                </a:solidFill>
                <a:latin typeface="Book Antiqua"/>
                <a:cs typeface="Book Antiqua"/>
              </a:rPr>
              <a:t>AKTYWIZUJĄCE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– </a:t>
            </a:r>
            <a:r>
              <a:rPr lang="pl-PL" sz="2400" spc="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pomoce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i wskazówki, </a:t>
            </a:r>
            <a:r>
              <a:rPr lang="pl-PL" sz="2400" spc="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dzięki </a:t>
            </a:r>
            <a:r>
              <a:rPr lang="pl-PL" sz="2400" spc="-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którym </a:t>
            </a:r>
            <a:r>
              <a:rPr lang="pl-PL" sz="2400" spc="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uczeń:</a:t>
            </a:r>
          </a:p>
          <a:p>
            <a:pPr marL="388481" marR="107034" indent="-342900">
              <a:spcBef>
                <a:spcPts val="731"/>
              </a:spcBef>
              <a:buFont typeface="Arial" panose="020B0604020202020204" pitchFamily="34" charset="0"/>
              <a:buChar char="•"/>
            </a:pPr>
            <a:r>
              <a:rPr lang="pl-PL" sz="2400" b="1" spc="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poszerza</a:t>
            </a:r>
            <a:r>
              <a:rPr lang="pl-PL" sz="2400" spc="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swoją </a:t>
            </a:r>
            <a:r>
              <a:rPr lang="pl-PL" sz="2400" spc="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wiedzę, </a:t>
            </a:r>
          </a:p>
          <a:p>
            <a:pPr marL="388481" marR="107034" indent="-342900">
              <a:spcBef>
                <a:spcPts val="731"/>
              </a:spcBef>
              <a:buFont typeface="Arial" panose="020B0604020202020204" pitchFamily="34" charset="0"/>
              <a:buChar char="•"/>
            </a:pPr>
            <a:r>
              <a:rPr lang="pl-PL" sz="2400" b="1" spc="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pogłębia</a:t>
            </a:r>
            <a:r>
              <a:rPr lang="pl-PL" sz="2400" spc="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swoje </a:t>
            </a:r>
            <a:r>
              <a:rPr lang="pl-PL" sz="2400" spc="-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zainteresowania, </a:t>
            </a:r>
          </a:p>
          <a:p>
            <a:pPr marL="388481" marR="107034" indent="-342900">
              <a:spcBef>
                <a:spcPts val="731"/>
              </a:spcBef>
              <a:buFont typeface="Arial" panose="020B0604020202020204" pitchFamily="34" charset="0"/>
              <a:buChar char="•"/>
            </a:pPr>
            <a:r>
              <a:rPr lang="pl-PL" sz="2400" b="1" spc="-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rozwija</a:t>
            </a:r>
            <a:r>
              <a:rPr lang="pl-PL" sz="2400" spc="-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</a:t>
            </a:r>
            <a:r>
              <a:rPr lang="pl-PL" sz="2400" spc="-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nowe </a:t>
            </a:r>
            <a:r>
              <a:rPr lang="pl-PL" sz="2400" spc="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pomysły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i </a:t>
            </a:r>
            <a:r>
              <a:rPr lang="pl-PL" sz="2400" spc="-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nowe </a:t>
            </a:r>
            <a:r>
              <a:rPr lang="pl-PL" sz="2400" spc="1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idee,  </a:t>
            </a:r>
          </a:p>
          <a:p>
            <a:pPr marL="388481" marR="107034" indent="-342900">
              <a:spcBef>
                <a:spcPts val="731"/>
              </a:spcBef>
              <a:buFont typeface="Arial" panose="020B0604020202020204" pitchFamily="34" charset="0"/>
              <a:buChar char="•"/>
            </a:pPr>
            <a:r>
              <a:rPr lang="pl-PL" sz="2400" b="1" spc="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komunikuje</a:t>
            </a:r>
            <a:r>
              <a:rPr lang="pl-PL" sz="2400" spc="-35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</a:t>
            </a:r>
            <a:r>
              <a:rPr lang="pl-PL" sz="2400" spc="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się</a:t>
            </a:r>
            <a:r>
              <a:rPr lang="pl-PL" sz="2400" spc="-35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z</a:t>
            </a:r>
            <a:r>
              <a:rPr lang="pl-PL" sz="2400" spc="-51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</a:t>
            </a:r>
            <a:r>
              <a:rPr lang="pl-PL" sz="2400" spc="-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innymi,</a:t>
            </a:r>
            <a:r>
              <a:rPr lang="pl-PL" sz="2400" spc="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</a:t>
            </a:r>
          </a:p>
          <a:p>
            <a:pPr marL="388481" marR="107034" indent="-342900">
              <a:spcBef>
                <a:spcPts val="731"/>
              </a:spcBef>
              <a:buFont typeface="Arial" panose="020B0604020202020204" pitchFamily="34" charset="0"/>
              <a:buChar char="•"/>
            </a:pPr>
            <a:r>
              <a:rPr lang="pl-PL" sz="2400" b="1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uczy</a:t>
            </a:r>
            <a:r>
              <a:rPr lang="pl-PL" sz="2400" b="1" spc="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</a:t>
            </a:r>
            <a:r>
              <a:rPr lang="pl-PL" sz="2400" b="1" spc="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się</a:t>
            </a:r>
            <a:r>
              <a:rPr lang="pl-PL" sz="2400" b="1" spc="-35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</a:t>
            </a:r>
            <a:r>
              <a:rPr lang="pl-PL" sz="2400" b="1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dyskutować</a:t>
            </a:r>
            <a:r>
              <a:rPr lang="pl-PL" sz="2400" b="1" spc="-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i</a:t>
            </a:r>
            <a:r>
              <a:rPr lang="pl-PL" sz="2400" spc="-32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</a:t>
            </a:r>
            <a:r>
              <a:rPr lang="pl-PL" sz="2400" b="1" spc="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spierać</a:t>
            </a:r>
            <a:r>
              <a:rPr lang="pl-PL" sz="2400" b="1" spc="-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</a:t>
            </a:r>
          </a:p>
          <a:p>
            <a:pPr marL="45581" marR="107034">
              <a:spcBef>
                <a:spcPts val="731"/>
              </a:spcBef>
            </a:pPr>
            <a:r>
              <a:rPr lang="pl-PL" sz="2400" spc="-1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na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</a:t>
            </a:r>
            <a:r>
              <a:rPr lang="pl-PL" sz="2400" spc="-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różne</a:t>
            </a:r>
            <a:r>
              <a:rPr lang="pl-PL" sz="2400" spc="1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</a:t>
            </a:r>
            <a:r>
              <a:rPr lang="pl-PL" sz="2400" spc="-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tematy.</a:t>
            </a: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/>
              <a:cs typeface="Book Antiqua"/>
            </a:endParaRPr>
          </a:p>
        </p:txBody>
      </p:sp>
      <p:pic>
        <p:nvPicPr>
          <p:cNvPr id="13" name="Picture 4" descr="gif uczniowie zgłaszają">
            <a:extLst>
              <a:ext uri="{FF2B5EF4-FFF2-40B4-BE49-F238E27FC236}">
                <a16:creationId xmlns:a16="http://schemas.microsoft.com/office/drawing/2014/main" id="{F03996E4-1934-436B-9232-5B50E597974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580" y="4628177"/>
            <a:ext cx="3284695" cy="1892300"/>
          </a:xfrm>
          <a:prstGeom prst="rect">
            <a:avLst/>
          </a:prstGeom>
          <a:noFill/>
          <a:ln w="1905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Obraz 16" descr="Obraz zawierający tekst&#10;&#10;Opis wygenerowany przy bardzo wysokim poziomie pewności">
            <a:extLst>
              <a:ext uri="{FF2B5EF4-FFF2-40B4-BE49-F238E27FC236}">
                <a16:creationId xmlns:a16="http://schemas.microsoft.com/office/drawing/2014/main" id="{648DC6A8-5122-4280-B353-AFF3664BC3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9" t="3795" r="6521" b="5628"/>
          <a:stretch/>
        </p:blipFill>
        <p:spPr>
          <a:xfrm>
            <a:off x="6455121" y="2344848"/>
            <a:ext cx="5115208" cy="3847723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119638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A166EF7C-DB4D-4426-A412-0942075D5D01}"/>
              </a:ext>
            </a:extLst>
          </p:cNvPr>
          <p:cNvSpPr/>
          <p:nvPr/>
        </p:nvSpPr>
        <p:spPr>
          <a:xfrm>
            <a:off x="614315" y="311071"/>
            <a:ext cx="11118975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alt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pl-PL" alt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Metody</a:t>
            </a:r>
            <a:r>
              <a:rPr lang="pl-PL" sz="2800" b="1" spc="-26" dirty="0">
                <a:latin typeface="Times New Roman"/>
                <a:cs typeface="Times New Roman"/>
              </a:rPr>
              <a:t> </a:t>
            </a:r>
            <a:r>
              <a:rPr lang="pl-PL" sz="28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aktywizujące</a:t>
            </a:r>
            <a:r>
              <a:rPr lang="pl-PL" alt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D48DA2A4-2F5D-44CB-90F7-5693861EB8A4}"/>
              </a:ext>
            </a:extLst>
          </p:cNvPr>
          <p:cNvSpPr txBox="1"/>
          <p:nvPr/>
        </p:nvSpPr>
        <p:spPr>
          <a:xfrm>
            <a:off x="614386" y="1413301"/>
            <a:ext cx="11127072" cy="3334261"/>
          </a:xfrm>
          <a:prstGeom prst="rect">
            <a:avLst/>
          </a:prstGeom>
          <a:ln w="12700">
            <a:solidFill>
              <a:srgbClr val="002060"/>
            </a:solidFill>
            <a:prstDash val="dash"/>
          </a:ln>
        </p:spPr>
        <p:txBody>
          <a:bodyPr vert="horz" wrap="square" lIns="0" tIns="10175" rIns="0" bIns="0" rtlCol="0">
            <a:spAutoFit/>
          </a:bodyPr>
          <a:lstStyle/>
          <a:p>
            <a:pPr marL="351039" marR="12616" indent="-342900">
              <a:buFont typeface="Courier New" panose="02070309020205020404" pitchFamily="49" charset="0"/>
              <a:buChar char="o"/>
            </a:pPr>
            <a:r>
              <a:rPr lang="pl-PL" sz="2400" b="1" spc="3" noProof="1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Metody</a:t>
            </a:r>
            <a:r>
              <a:rPr sz="2400" b="1" spc="3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sz="2400" b="1" spc="-26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aktywizujące </a:t>
            </a:r>
            <a:r>
              <a:rPr sz="24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to  </a:t>
            </a:r>
            <a:r>
              <a:rPr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grupa </a:t>
            </a:r>
            <a:r>
              <a:rPr sz="24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metod </a:t>
            </a:r>
            <a:r>
              <a:rPr sz="2400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nauczania, </a:t>
            </a:r>
            <a:r>
              <a:rPr sz="24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które </a:t>
            </a:r>
            <a:r>
              <a:rPr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charakteryzuje </a:t>
            </a:r>
            <a:r>
              <a:rPr sz="24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to, </a:t>
            </a:r>
            <a:endParaRPr lang="pl-PL" sz="2400" spc="-1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39" marR="12616"/>
            <a:r>
              <a:rPr lang="pl-PL" sz="24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  </a:t>
            </a: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że</a:t>
            </a:r>
            <a:r>
              <a:rPr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 </a:t>
            </a:r>
            <a:r>
              <a:rPr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procesie  </a:t>
            </a:r>
            <a:r>
              <a:rPr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kształcenia </a:t>
            </a:r>
            <a:r>
              <a:rPr sz="2400" b="1" i="1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aktywność</a:t>
            </a:r>
            <a:r>
              <a:rPr sz="24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sz="2400" b="1" i="1" spc="-3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uczniów </a:t>
            </a:r>
            <a:r>
              <a:rPr sz="2400" b="1" i="1" spc="-29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przewyższa</a:t>
            </a:r>
            <a:r>
              <a:rPr sz="2400" b="1" i="1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sz="2400" b="1" i="1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aktywność</a:t>
            </a:r>
            <a:r>
              <a:rPr sz="2400" b="1" i="1" spc="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b="1" i="1" spc="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</a:t>
            </a:r>
          </a:p>
          <a:p>
            <a:pPr marL="8139" marR="12616"/>
            <a:r>
              <a:rPr lang="pl-PL" sz="2400" b="1" i="1" spc="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  </a:t>
            </a:r>
            <a:r>
              <a:rPr sz="2400" b="1" i="1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nauczyciela.</a:t>
            </a:r>
            <a:endParaRPr sz="2400" b="1" i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351039" marR="21976" indent="-342900">
              <a:spcBef>
                <a:spcPts val="45"/>
              </a:spcBef>
              <a:buFont typeface="Courier New" panose="02070309020205020404" pitchFamily="49" charset="0"/>
              <a:buChar char="o"/>
            </a:pPr>
            <a:r>
              <a:rPr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 </a:t>
            </a:r>
            <a:r>
              <a:rPr sz="24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trakcie </a:t>
            </a:r>
            <a:r>
              <a:rPr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przeprowadzania </a:t>
            </a:r>
            <a:r>
              <a:rPr sz="24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zajęć </a:t>
            </a:r>
            <a:r>
              <a:rPr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 </a:t>
            </a:r>
            <a:r>
              <a:rPr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wykorzystaniem </a:t>
            </a:r>
            <a:r>
              <a:rPr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metod </a:t>
            </a:r>
            <a:r>
              <a:rPr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aktywnych </a:t>
            </a:r>
            <a:r>
              <a:rPr sz="2400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należy </a:t>
            </a:r>
            <a:r>
              <a:rPr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pamiętać </a:t>
            </a:r>
            <a:r>
              <a:rPr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 </a:t>
            </a:r>
            <a:r>
              <a:rPr lang="pl-PL" sz="2400" spc="-4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kil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ku</a:t>
            </a:r>
            <a:r>
              <a:rPr lang="pl-PL" sz="24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zasadach</a:t>
            </a:r>
            <a:r>
              <a:rPr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:</a:t>
            </a:r>
            <a:endParaRPr lang="pl-PL" sz="2400" spc="-16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351039" marR="21976" indent="-342900">
              <a:spcBef>
                <a:spcPts val="45"/>
              </a:spcBef>
              <a:buFont typeface="Wingdings" panose="05000000000000000000" pitchFamily="2" charset="2"/>
              <a:buChar char="ü"/>
            </a:pPr>
            <a:r>
              <a:rPr lang="pl-PL" sz="24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Nie</a:t>
            </a:r>
            <a:r>
              <a:rPr sz="24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wykluczamy nikogo</a:t>
            </a:r>
            <a:r>
              <a:rPr sz="24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, </a:t>
            </a:r>
            <a:r>
              <a:rPr sz="2400" spc="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dlatego </a:t>
            </a:r>
            <a:r>
              <a:rPr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że </a:t>
            </a:r>
            <a:r>
              <a:rPr sz="2400" spc="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czegoś </a:t>
            </a:r>
            <a:r>
              <a:rPr sz="24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nie wie </a:t>
            </a:r>
            <a:r>
              <a:rPr sz="2400" spc="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lub </a:t>
            </a:r>
            <a:r>
              <a:rPr sz="24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nie </a:t>
            </a:r>
            <a:r>
              <a:rPr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potrafi.</a:t>
            </a: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Book Antiqua"/>
            </a:endParaRPr>
          </a:p>
          <a:p>
            <a:pPr marL="351039" marR="21976" indent="-342900">
              <a:spcBef>
                <a:spcPts val="45"/>
              </a:spcBef>
              <a:buFont typeface="Wingdings" panose="05000000000000000000" pitchFamily="2" charset="2"/>
              <a:buChar char="ü"/>
            </a:pPr>
            <a:r>
              <a:rPr sz="24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Nie </a:t>
            </a:r>
            <a:r>
              <a:rPr sz="2400" spc="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dzielimy </a:t>
            </a:r>
            <a:r>
              <a:rPr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uczniów </a:t>
            </a:r>
            <a:r>
              <a:rPr sz="24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na </a:t>
            </a:r>
            <a:r>
              <a:rPr sz="2400" spc="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lepszych</a:t>
            </a:r>
            <a:r>
              <a:rPr sz="24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gorszych</a:t>
            </a:r>
            <a:r>
              <a:rPr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.</a:t>
            </a:r>
            <a:endParaRPr lang="pl-PL" sz="2400" spc="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Book Antiqua"/>
            </a:endParaRPr>
          </a:p>
          <a:p>
            <a:pPr marL="351039" marR="21976" indent="-342900">
              <a:spcBef>
                <a:spcPts val="45"/>
              </a:spcBef>
              <a:buFont typeface="Wingdings" panose="05000000000000000000" pitchFamily="2" charset="2"/>
              <a:buChar char="ü"/>
            </a:pPr>
            <a:r>
              <a:rPr lang="pl-PL" sz="2400" spc="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Każdy </a:t>
            </a:r>
            <a:r>
              <a:rPr lang="pl-PL" sz="24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ma </a:t>
            </a:r>
            <a:r>
              <a:rPr lang="pl-PL" sz="24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prawo </a:t>
            </a:r>
            <a:r>
              <a:rPr lang="pl-PL" sz="2400" spc="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do popełniania</a:t>
            </a:r>
            <a:r>
              <a:rPr lang="pl-PL" sz="2400" spc="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 </a:t>
            </a:r>
            <a:r>
              <a:rPr lang="pl-PL" sz="2400" spc="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Book Antiqua"/>
              </a:rPr>
              <a:t>błędów.</a:t>
            </a:r>
          </a:p>
          <a:p>
            <a:pPr marL="8139" marR="21976">
              <a:spcBef>
                <a:spcPts val="45"/>
              </a:spcBef>
            </a:pPr>
            <a:endParaRPr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Book Antiqua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85BEA482-061D-4E13-802F-23A87311D584}"/>
              </a:ext>
            </a:extLst>
          </p:cNvPr>
          <p:cNvSpPr/>
          <p:nvPr/>
        </p:nvSpPr>
        <p:spPr>
          <a:xfrm>
            <a:off x="542924" y="4977897"/>
            <a:ext cx="11249025" cy="1569660"/>
          </a:xfrm>
          <a:prstGeom prst="rect">
            <a:avLst/>
          </a:prstGeom>
          <a:ln w="12700">
            <a:solidFill>
              <a:srgbClr val="002060"/>
            </a:solidFill>
            <a:prstDash val="dash"/>
          </a:ln>
        </p:spPr>
        <p:txBody>
          <a:bodyPr wrap="square">
            <a:spAutoFit/>
          </a:bodyPr>
          <a:lstStyle/>
          <a:p>
            <a:pPr marL="351039" marR="3256" indent="-342900">
              <a:spcBef>
                <a:spcPts val="3"/>
              </a:spcBef>
              <a:buFont typeface="Courier New" panose="02070309020205020404" pitchFamily="49" charset="0"/>
              <a:buChar char="o"/>
            </a:pPr>
            <a:r>
              <a:rPr lang="pl-PL" sz="2400" b="1" spc="-10" dirty="0">
                <a:solidFill>
                  <a:srgbClr val="FF0000"/>
                </a:solidFill>
                <a:latin typeface="Book Antiqua"/>
                <a:cs typeface="Book Antiqua"/>
              </a:rPr>
              <a:t>Główna </a:t>
            </a:r>
            <a:r>
              <a:rPr lang="pl-PL" sz="2400" b="1" spc="-6" dirty="0">
                <a:solidFill>
                  <a:srgbClr val="FF0000"/>
                </a:solidFill>
                <a:latin typeface="Book Antiqua"/>
                <a:cs typeface="Book Antiqua"/>
              </a:rPr>
              <a:t>zaleta </a:t>
            </a:r>
            <a:r>
              <a:rPr lang="pl-PL" sz="2400" spc="-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tych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metod </a:t>
            </a:r>
            <a:r>
              <a:rPr lang="pl-PL" sz="2400" spc="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polega </a:t>
            </a:r>
            <a:r>
              <a:rPr lang="pl-PL" sz="2400" spc="-1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na </a:t>
            </a:r>
            <a:r>
              <a:rPr lang="pl-PL" sz="2400" spc="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doskonaleniu umiejętności </a:t>
            </a:r>
            <a:r>
              <a:rPr lang="pl-PL" sz="2400" spc="-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przydatnych nie 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tylko </a:t>
            </a:r>
            <a:r>
              <a:rPr lang="pl-PL" sz="2400" spc="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podczas </a:t>
            </a:r>
            <a:r>
              <a:rPr lang="pl-PL" sz="2400" spc="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lekcji, </a:t>
            </a:r>
            <a:r>
              <a:rPr lang="pl-PL" sz="2400" spc="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ale </a:t>
            </a:r>
            <a:r>
              <a:rPr lang="pl-PL" sz="2400" spc="-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również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w codziennym </a:t>
            </a:r>
            <a:r>
              <a:rPr lang="pl-PL" sz="2400" spc="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życiu,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np. </a:t>
            </a:r>
            <a:r>
              <a:rPr lang="pl-PL" sz="2400" b="1" i="1" spc="-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umiejętności</a:t>
            </a:r>
            <a:r>
              <a:rPr lang="pl-PL" sz="2400" b="1" i="1" spc="-125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</a:t>
            </a:r>
            <a:r>
              <a:rPr lang="pl-PL" sz="2400" b="1" i="1" spc="-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wyciągania  wniosków</a:t>
            </a:r>
            <a:r>
              <a:rPr lang="pl-PL" sz="2400" b="1" spc="-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, </a:t>
            </a:r>
            <a:r>
              <a:rPr lang="pl-PL" sz="2400" b="1" i="1" spc="-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myślenia </a:t>
            </a:r>
            <a:r>
              <a:rPr lang="pl-PL" sz="2400" b="1" i="1" spc="-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analitycznego </a:t>
            </a:r>
            <a:r>
              <a:rPr lang="pl-PL" sz="2400" b="1" i="1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i </a:t>
            </a:r>
            <a:r>
              <a:rPr lang="pl-PL" sz="2400" b="1" i="1" spc="-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krytycznego</a:t>
            </a:r>
            <a:r>
              <a:rPr lang="pl-PL" sz="2400" b="1" spc="-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, </a:t>
            </a:r>
            <a:r>
              <a:rPr lang="pl-PL" sz="2400" b="1" i="1" spc="-6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łączenia </a:t>
            </a:r>
            <a:r>
              <a:rPr lang="pl-PL" sz="2400" b="1" i="1" spc="-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zdarzeń </a:t>
            </a:r>
            <a:r>
              <a:rPr lang="pl-PL" sz="2400" b="1" i="1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i</a:t>
            </a:r>
            <a:r>
              <a:rPr lang="pl-PL" sz="2400" b="1" i="1" spc="-80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 </a:t>
            </a:r>
            <a:r>
              <a:rPr lang="pl-PL" sz="2400" b="1" i="1" spc="-3" dirty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faktów</a:t>
            </a:r>
            <a:endParaRPr lang="pl-PL" sz="2400" i="1" dirty="0">
              <a:solidFill>
                <a:schemeClr val="accent1">
                  <a:lumMod val="50000"/>
                </a:schemeClr>
              </a:solidFill>
              <a:latin typeface="Book Antiqua"/>
              <a:cs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24239938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CDF34247-2600-4601-BBA6-ACE6BCD51C16}"/>
              </a:ext>
            </a:extLst>
          </p:cNvPr>
          <p:cNvSpPr/>
          <p:nvPr/>
        </p:nvSpPr>
        <p:spPr>
          <a:xfrm>
            <a:off x="528590" y="349171"/>
            <a:ext cx="11118975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alt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pl-PL" sz="3200" spc="-29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Book Antiqua" panose="02040602050305030304" pitchFamily="18" charset="0"/>
                <a:cs typeface="Times New Roman"/>
              </a:rPr>
              <a:t>Korzyści </a:t>
            </a:r>
            <a:r>
              <a:rPr lang="pl-PL" sz="3200" spc="-42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Book Antiqua" panose="02040602050305030304" pitchFamily="18" charset="0"/>
                <a:cs typeface="Times New Roman"/>
              </a:rPr>
              <a:t>ze </a:t>
            </a:r>
            <a:r>
              <a:rPr lang="pl-PL" sz="3200" spc="-16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Book Antiqua" panose="02040602050305030304" pitchFamily="18" charset="0"/>
                <a:cs typeface="Times New Roman"/>
              </a:rPr>
              <a:t>stosowania </a:t>
            </a:r>
            <a:r>
              <a:rPr lang="pl-PL" sz="3200" spc="-13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Book Antiqua" panose="02040602050305030304" pitchFamily="18" charset="0"/>
                <a:cs typeface="Times New Roman"/>
              </a:rPr>
              <a:t>metod </a:t>
            </a:r>
            <a:r>
              <a:rPr lang="pl-PL" sz="3200" spc="-19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Book Antiqua" panose="02040602050305030304" pitchFamily="18" charset="0"/>
                <a:cs typeface="Times New Roman"/>
              </a:rPr>
              <a:t>aktywizujących </a:t>
            </a:r>
            <a:r>
              <a:rPr lang="pl-PL" sz="3200" spc="-6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Book Antiqua" panose="02040602050305030304" pitchFamily="18" charset="0"/>
                <a:cs typeface="Times New Roman"/>
              </a:rPr>
              <a:t>dla </a:t>
            </a:r>
            <a:r>
              <a:rPr lang="pl-PL" sz="3200" spc="-22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Book Antiqua" panose="02040602050305030304" pitchFamily="18" charset="0"/>
                <a:cs typeface="Times New Roman"/>
              </a:rPr>
              <a:t>uczniów</a:t>
            </a:r>
            <a:r>
              <a:rPr lang="pl-PL" sz="3200" spc="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32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:</a:t>
            </a:r>
            <a:endParaRPr lang="pl-PL" sz="32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0B195AF6-32C2-4CDD-A5FA-3C44DF83F417}"/>
              </a:ext>
            </a:extLst>
          </p:cNvPr>
          <p:cNvSpPr txBox="1"/>
          <p:nvPr/>
        </p:nvSpPr>
        <p:spPr>
          <a:xfrm>
            <a:off x="528729" y="1198577"/>
            <a:ext cx="11456320" cy="5256000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vert="horz" wrap="square" lIns="0" tIns="61864" rIns="0" bIns="0" rtlCol="0">
            <a:spAutoFit/>
          </a:bodyPr>
          <a:lstStyle/>
          <a:p>
            <a:pPr marL="351039" indent="-342900">
              <a:spcBef>
                <a:spcPts val="487"/>
              </a:spcBef>
              <a:buFont typeface="Courier New" panose="02070309020205020404" pitchFamily="49" charset="0"/>
              <a:buChar char="o"/>
              <a:tabLst>
                <a:tab pos="63081" algn="l"/>
              </a:tabLst>
            </a:pPr>
            <a:r>
              <a:rPr lang="pl-PL" sz="2400" spc="-26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U</a:t>
            </a:r>
            <a:r>
              <a:rPr sz="2400" spc="-26" dirty="0" err="1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czeń</a:t>
            </a:r>
            <a:r>
              <a:rPr sz="2400" spc="-26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26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:</a:t>
            </a:r>
          </a:p>
          <a:p>
            <a:pPr marL="351039" indent="-342900">
              <a:spcBef>
                <a:spcPts val="487"/>
              </a:spcBef>
              <a:buFont typeface="Arial" panose="020B0604020202020204" pitchFamily="34" charset="0"/>
              <a:buChar char="•"/>
              <a:tabLst>
                <a:tab pos="63081" algn="l"/>
              </a:tabLst>
            </a:pPr>
            <a:r>
              <a:rPr lang="pl-PL" sz="2400" b="1" i="1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zapamiętuje</a:t>
            </a:r>
            <a:r>
              <a:rPr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 </a:t>
            </a:r>
            <a:r>
              <a:rPr sz="2400" spc="-3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wiele </a:t>
            </a:r>
            <a:r>
              <a:rPr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więcej, </a:t>
            </a:r>
            <a:r>
              <a:rPr sz="24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systematyzuje, </a:t>
            </a:r>
            <a:r>
              <a:rPr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utrwala</a:t>
            </a:r>
            <a:r>
              <a:rPr sz="2400" spc="54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sz="2400" spc="-29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wiedzę</a:t>
            </a: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, 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351039" indent="-342900">
              <a:spcBef>
                <a:spcPts val="423"/>
              </a:spcBef>
              <a:buFont typeface="Arial" panose="020B0604020202020204" pitchFamily="34" charset="0"/>
              <a:buChar char="•"/>
              <a:tabLst>
                <a:tab pos="63081" algn="l"/>
              </a:tabLst>
            </a:pPr>
            <a:r>
              <a:rPr lang="pl-PL" sz="2400" b="1" i="1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</a:t>
            </a:r>
            <a:r>
              <a:rPr sz="2400" b="1" i="1" spc="-29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ozwija</a:t>
            </a:r>
            <a:r>
              <a:rPr lang="pl-PL" sz="2400" b="1" i="1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sz="2400" b="1" i="1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:</a:t>
            </a:r>
          </a:p>
          <a:p>
            <a:pPr marL="8139">
              <a:spcBef>
                <a:spcPts val="423"/>
              </a:spcBef>
              <a:tabLst>
                <a:tab pos="63081" algn="l"/>
              </a:tabLst>
            </a:pP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     - </a:t>
            </a:r>
            <a:r>
              <a:rPr sz="2400" spc="-19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twórcze</a:t>
            </a:r>
            <a:r>
              <a:rPr sz="2400" spc="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i </a:t>
            </a:r>
            <a:r>
              <a:rPr lang="pl-PL"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logiczne </a:t>
            </a:r>
            <a:r>
              <a:rPr sz="2400" spc="-32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myślenie</a:t>
            </a:r>
            <a:r>
              <a:rPr lang="pl-PL" sz="2400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,</a:t>
            </a: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39">
              <a:spcBef>
                <a:spcPts val="423"/>
              </a:spcBef>
              <a:tabLst>
                <a:tab pos="63081" algn="l"/>
              </a:tabLst>
            </a:pPr>
            <a:r>
              <a:rPr lang="pl-PL"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     - </a:t>
            </a:r>
            <a:r>
              <a:rPr sz="2400" spc="-26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wyobraźnię</a:t>
            </a:r>
            <a:r>
              <a:rPr lang="pl-PL"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,</a:t>
            </a: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39">
              <a:spcBef>
                <a:spcPts val="423"/>
              </a:spcBef>
              <a:tabLst>
                <a:tab pos="63081" algn="l"/>
              </a:tabLst>
            </a:pPr>
            <a:r>
              <a:rPr lang="pl-PL"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     - </a:t>
            </a:r>
            <a:r>
              <a:rPr sz="2400" spc="-16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sprawność</a:t>
            </a:r>
            <a:r>
              <a:rPr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sz="2400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umysłową </a:t>
            </a:r>
            <a:r>
              <a:rPr sz="24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oraz </a:t>
            </a:r>
            <a:r>
              <a:rPr sz="2400" spc="-16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osobiste</a:t>
            </a:r>
            <a:r>
              <a:rPr sz="2400" spc="-38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sz="2400" spc="-19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zainteresowania</a:t>
            </a:r>
            <a:r>
              <a:rPr lang="pl-PL" sz="24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,</a:t>
            </a: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351039" indent="-342900">
              <a:spcBef>
                <a:spcPts val="423"/>
              </a:spcBef>
              <a:buFont typeface="Arial" panose="020B0604020202020204" pitchFamily="34" charset="0"/>
              <a:buChar char="•"/>
              <a:tabLst>
                <a:tab pos="63081" algn="l"/>
              </a:tabLst>
            </a:pPr>
            <a:r>
              <a:rPr sz="2400" b="1" i="1" spc="-16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doskonali</a:t>
            </a:r>
            <a:r>
              <a:rPr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:</a:t>
            </a:r>
          </a:p>
          <a:p>
            <a:pPr marL="8139">
              <a:spcBef>
                <a:spcPts val="423"/>
              </a:spcBef>
              <a:tabLst>
                <a:tab pos="63081" algn="l"/>
              </a:tabLst>
            </a:pPr>
            <a:r>
              <a:rPr lang="pl-PL"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      - </a:t>
            </a:r>
            <a:r>
              <a:rPr sz="2400" spc="-26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umiejętność</a:t>
            </a:r>
            <a:r>
              <a:rPr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komunikowania </a:t>
            </a:r>
            <a:r>
              <a:rPr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się </a:t>
            </a:r>
            <a:r>
              <a:rPr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werbalnego </a:t>
            </a:r>
            <a:r>
              <a:rPr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i</a:t>
            </a:r>
            <a:r>
              <a:rPr sz="2400" spc="-9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sz="2400" spc="-22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niewerbalnego</a:t>
            </a: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,</a:t>
            </a:r>
            <a:r>
              <a:rPr lang="pl-PL"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</a:p>
          <a:p>
            <a:pPr marL="8139">
              <a:spcBef>
                <a:spcPts val="423"/>
              </a:spcBef>
              <a:tabLst>
                <a:tab pos="63081" algn="l"/>
              </a:tabLst>
            </a:pPr>
            <a:r>
              <a:rPr lang="pl-PL"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      - doskonali </a:t>
            </a:r>
            <a:r>
              <a:rPr lang="pl-PL" sz="24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poprawne </a:t>
            </a: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posługiwanie </a:t>
            </a: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się </a:t>
            </a: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językiem</a:t>
            </a: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ojczystym,</a:t>
            </a:r>
          </a:p>
          <a:p>
            <a:pPr marL="351039" indent="-342900">
              <a:spcBef>
                <a:spcPts val="423"/>
              </a:spcBef>
              <a:buFont typeface="Arial" panose="020B0604020202020204" pitchFamily="34" charset="0"/>
              <a:buChar char="•"/>
              <a:tabLst>
                <a:tab pos="63081" algn="l"/>
              </a:tabLst>
            </a:pPr>
            <a:r>
              <a:rPr lang="pl-PL" sz="2400" b="1" i="1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wykorzystuje</a:t>
            </a:r>
            <a:r>
              <a:rPr lang="pl-PL" sz="24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własne </a:t>
            </a:r>
            <a:r>
              <a:rPr lang="pl-PL" sz="2400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pomysły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, </a:t>
            </a:r>
            <a:r>
              <a:rPr lang="pl-PL"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dzieli </a:t>
            </a: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się </a:t>
            </a:r>
            <a:r>
              <a:rPr lang="pl-PL" sz="2400" spc="-48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nimi </a:t>
            </a: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,wykorzystuje </a:t>
            </a: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wiedzę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</a:t>
            </a:r>
            <a:r>
              <a:rPr lang="pl-PL" sz="2400" spc="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praktyce,</a:t>
            </a:r>
          </a:p>
          <a:p>
            <a:pPr marL="351039" indent="-342900">
              <a:spcBef>
                <a:spcPts val="423"/>
              </a:spcBef>
              <a:buFont typeface="Arial" panose="020B0604020202020204" pitchFamily="34" charset="0"/>
              <a:buChar char="•"/>
              <a:tabLst>
                <a:tab pos="63081" algn="l"/>
              </a:tabLst>
            </a:pPr>
            <a:r>
              <a:rPr lang="pl-PL" sz="2400" b="1" i="1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widzi</a:t>
            </a:r>
            <a:r>
              <a:rPr lang="pl-PL" sz="2400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efekty </a:t>
            </a:r>
            <a:r>
              <a:rPr lang="pl-PL" sz="24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swojej</a:t>
            </a:r>
            <a:r>
              <a:rPr lang="pl-PL" sz="2400" spc="5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pracy,</a:t>
            </a:r>
          </a:p>
          <a:p>
            <a:pPr marL="351039" indent="-342900">
              <a:spcBef>
                <a:spcPts val="423"/>
              </a:spcBef>
              <a:buFont typeface="Arial" panose="020B0604020202020204" pitchFamily="34" charset="0"/>
              <a:buChar char="•"/>
              <a:tabLst>
                <a:tab pos="63081" algn="l"/>
              </a:tabLst>
            </a:pPr>
            <a:r>
              <a:rPr lang="pl-PL" sz="2400" b="1" i="1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odczuwa</a:t>
            </a: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zadowolenie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 </a:t>
            </a:r>
            <a:r>
              <a:rPr lang="pl-PL"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wykonanego zadania, osiąga</a:t>
            </a:r>
            <a:r>
              <a:rPr lang="pl-PL" sz="2400" spc="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sukces</a:t>
            </a: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351039" indent="-342900">
              <a:spcBef>
                <a:spcPts val="423"/>
              </a:spcBef>
              <a:buFont typeface="Arial" panose="020B0604020202020204" pitchFamily="34" charset="0"/>
              <a:buChar char="•"/>
              <a:tabLst>
                <a:tab pos="63081" algn="l"/>
              </a:tabLst>
            </a:pP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351039" indent="-342900">
              <a:spcBef>
                <a:spcPts val="423"/>
              </a:spcBef>
              <a:buFont typeface="Arial" panose="020B0604020202020204" pitchFamily="34" charset="0"/>
              <a:buChar char="•"/>
              <a:tabLst>
                <a:tab pos="63081" algn="l"/>
              </a:tabLst>
            </a:pP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351039" indent="-342900">
              <a:spcBef>
                <a:spcPts val="423"/>
              </a:spcBef>
              <a:buFont typeface="Arial" panose="020B0604020202020204" pitchFamily="34" charset="0"/>
              <a:buChar char="•"/>
              <a:tabLst>
                <a:tab pos="63081" algn="l"/>
              </a:tabLst>
            </a:pP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39">
              <a:spcBef>
                <a:spcPts val="423"/>
              </a:spcBef>
              <a:tabLst>
                <a:tab pos="63081" algn="l"/>
              </a:tabLst>
            </a:pP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78461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826E1663-006E-4A6E-9E8F-11E778EC159D}"/>
              </a:ext>
            </a:extLst>
          </p:cNvPr>
          <p:cNvSpPr/>
          <p:nvPr/>
        </p:nvSpPr>
        <p:spPr>
          <a:xfrm>
            <a:off x="654914" y="1358356"/>
            <a:ext cx="10696575" cy="4934684"/>
          </a:xfrm>
          <a:prstGeom prst="rect">
            <a:avLst/>
          </a:prstGeom>
          <a:ln w="12700">
            <a:solidFill>
              <a:srgbClr val="002060"/>
            </a:solidFill>
            <a:prstDash val="dash"/>
          </a:ln>
        </p:spPr>
        <p:txBody>
          <a:bodyPr wrap="square">
            <a:spAutoFit/>
          </a:bodyPr>
          <a:lstStyle/>
          <a:p>
            <a:pPr marL="351039" indent="-342900">
              <a:spcBef>
                <a:spcPts val="423"/>
              </a:spcBef>
              <a:buFont typeface="Arial" panose="020B0604020202020204" pitchFamily="34" charset="0"/>
              <a:buChar char="•"/>
              <a:tabLst>
                <a:tab pos="63081" algn="l"/>
              </a:tabLst>
            </a:pPr>
            <a:r>
              <a:rPr lang="pl-PL" sz="2400" b="1" i="1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uczy się  </a:t>
            </a: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:</a:t>
            </a:r>
          </a:p>
          <a:p>
            <a:pPr marL="8139">
              <a:spcBef>
                <a:spcPts val="423"/>
              </a:spcBef>
              <a:tabLst>
                <a:tab pos="63081" algn="l"/>
              </a:tabLst>
            </a:pPr>
            <a:r>
              <a:rPr lang="pl-PL"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-  planowania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, </a:t>
            </a:r>
            <a:r>
              <a:rPr lang="pl-PL" sz="24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organizowania, </a:t>
            </a:r>
            <a:r>
              <a:rPr lang="pl-PL"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oceniania własnej</a:t>
            </a:r>
            <a:r>
              <a:rPr lang="pl-PL" sz="2400" spc="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nauki,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endParaRPr lang="pl-PL" sz="2400" spc="-29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39">
              <a:spcBef>
                <a:spcPts val="423"/>
              </a:spcBef>
              <a:buSzPct val="88000"/>
              <a:tabLst>
                <a:tab pos="63081" algn="l"/>
              </a:tabLst>
            </a:pP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-  wyrażania  </a:t>
            </a: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własnych  </a:t>
            </a:r>
            <a:r>
              <a:rPr lang="pl-PL" sz="24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poglądów,  </a:t>
            </a:r>
            <a:r>
              <a:rPr lang="pl-PL" sz="2400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opinii  </a:t>
            </a:r>
            <a:endParaRPr lang="pl-PL" sz="2400" spc="-22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39">
              <a:spcBef>
                <a:spcPts val="423"/>
              </a:spcBef>
              <a:tabLst>
                <a:tab pos="63081" algn="l"/>
              </a:tabLst>
            </a:pP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-  skutecznego </a:t>
            </a:r>
            <a:r>
              <a:rPr lang="pl-PL" sz="24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porozumiewania  </a:t>
            </a: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się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</a:t>
            </a:r>
            <a:r>
              <a:rPr lang="pl-PL" sz="2400" spc="9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różnych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sytuacjach,</a:t>
            </a:r>
          </a:p>
          <a:p>
            <a:pPr marL="8139">
              <a:spcBef>
                <a:spcPts val="423"/>
              </a:spcBef>
              <a:tabLst>
                <a:tab pos="63081" algn="l"/>
              </a:tabLst>
            </a:pP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-  prezentowania  </a:t>
            </a: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własnego   </a:t>
            </a: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punktu  </a:t>
            </a: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widzenia, </a:t>
            </a:r>
          </a:p>
          <a:p>
            <a:pPr marL="8139">
              <a:spcBef>
                <a:spcPts val="423"/>
              </a:spcBef>
              <a:tabLst>
                <a:tab pos="63081" algn="l"/>
              </a:tabLst>
            </a:pP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-  </a:t>
            </a: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uwzględniania   </a:t>
            </a:r>
            <a:r>
              <a:rPr lang="pl-PL" sz="24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poglądów </a:t>
            </a:r>
            <a:r>
              <a:rPr lang="pl-PL" sz="2400" spc="144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innych,</a:t>
            </a:r>
            <a:endParaRPr lang="pl-PL" sz="2400" spc="-16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39">
              <a:spcBef>
                <a:spcPts val="375"/>
              </a:spcBef>
              <a:tabLst>
                <a:tab pos="63081" algn="l"/>
              </a:tabLst>
            </a:pP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-  poszukiwać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, </a:t>
            </a:r>
            <a:r>
              <a:rPr lang="pl-PL" sz="24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porządkować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, i </a:t>
            </a: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wykorzystywać </a:t>
            </a: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informację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 </a:t>
            </a: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różnych</a:t>
            </a:r>
            <a:r>
              <a:rPr lang="pl-PL" sz="24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źródeł</a:t>
            </a: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39" marR="99708">
              <a:tabLst>
                <a:tab pos="63081" algn="l"/>
              </a:tabLst>
            </a:pPr>
            <a:r>
              <a:rPr lang="pl-PL" sz="24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-  </a:t>
            </a:r>
            <a:r>
              <a:rPr lang="pl-PL"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niestereotypowego podejścia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do </a:t>
            </a:r>
            <a:r>
              <a:rPr lang="pl-PL"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problemu, </a:t>
            </a:r>
            <a:r>
              <a:rPr lang="pl-PL" sz="24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rozwiązywania problemów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         </a:t>
            </a:r>
          </a:p>
          <a:p>
            <a:pPr marL="8139" marR="99708">
              <a:tabLst>
                <a:tab pos="63081" algn="l"/>
              </a:tabLst>
            </a:pPr>
            <a:r>
              <a:rPr lang="pl-PL" sz="24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    sposób  </a:t>
            </a:r>
            <a:r>
              <a:rPr lang="pl-PL" sz="24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twórczy,</a:t>
            </a: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39" marR="99708">
              <a:tabLst>
                <a:tab pos="63081" algn="l"/>
              </a:tabLst>
            </a:pPr>
            <a:r>
              <a:rPr lang="pl-PL"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-  pełnienia</a:t>
            </a:r>
            <a:r>
              <a:rPr lang="pl-PL" sz="24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ról</a:t>
            </a: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0">
              <a:spcBef>
                <a:spcPts val="375"/>
              </a:spcBef>
              <a:tabLst>
                <a:tab pos="63081" algn="l"/>
              </a:tabLst>
            </a:pPr>
            <a:r>
              <a:rPr lang="pl-PL" sz="24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-  efektywnie </a:t>
            </a:r>
            <a:r>
              <a:rPr lang="pl-PL"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współpracować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</a:t>
            </a:r>
            <a:r>
              <a:rPr lang="pl-PL" sz="2400" spc="-1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grupie</a:t>
            </a: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0">
              <a:spcBef>
                <a:spcPts val="426"/>
              </a:spcBef>
              <a:tabLst>
                <a:tab pos="63081" algn="l"/>
              </a:tabLst>
            </a:pPr>
            <a:r>
              <a:rPr lang="pl-PL"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-  przestrzegania</a:t>
            </a:r>
            <a:r>
              <a:rPr lang="pl-PL" sz="2400" spc="144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zasad</a:t>
            </a: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00E23A80-7D6E-424A-A42B-82FD5A818F35}"/>
              </a:ext>
            </a:extLst>
          </p:cNvPr>
          <p:cNvSpPr/>
          <p:nvPr/>
        </p:nvSpPr>
        <p:spPr>
          <a:xfrm>
            <a:off x="423815" y="349171"/>
            <a:ext cx="11339560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alt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pl-PL" sz="2800" spc="-29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Book Antiqua" panose="02040602050305030304" pitchFamily="18" charset="0"/>
                <a:cs typeface="Times New Roman"/>
              </a:rPr>
              <a:t>Korzyści </a:t>
            </a:r>
            <a:r>
              <a:rPr lang="pl-PL" sz="2800" spc="-42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Book Antiqua" panose="02040602050305030304" pitchFamily="18" charset="0"/>
                <a:cs typeface="Times New Roman"/>
              </a:rPr>
              <a:t>ze </a:t>
            </a:r>
            <a:r>
              <a:rPr lang="pl-PL" sz="2800" spc="-16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Book Antiqua" panose="02040602050305030304" pitchFamily="18" charset="0"/>
                <a:cs typeface="Times New Roman"/>
              </a:rPr>
              <a:t>stosowania </a:t>
            </a:r>
            <a:r>
              <a:rPr lang="pl-PL" sz="2800" spc="-13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Book Antiqua" panose="02040602050305030304" pitchFamily="18" charset="0"/>
                <a:cs typeface="Times New Roman"/>
              </a:rPr>
              <a:t>metod </a:t>
            </a:r>
            <a:r>
              <a:rPr lang="pl-PL" sz="2800" spc="-19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Book Antiqua" panose="02040602050305030304" pitchFamily="18" charset="0"/>
                <a:cs typeface="Times New Roman"/>
              </a:rPr>
              <a:t>aktywizujących </a:t>
            </a:r>
            <a:r>
              <a:rPr lang="pl-PL" sz="2800" spc="-6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Book Antiqua" panose="02040602050305030304" pitchFamily="18" charset="0"/>
                <a:cs typeface="Times New Roman"/>
              </a:rPr>
              <a:t>dla </a:t>
            </a:r>
            <a:r>
              <a:rPr lang="pl-PL" sz="2800" spc="-22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Book Antiqua" panose="02040602050305030304" pitchFamily="18" charset="0"/>
                <a:cs typeface="Times New Roman"/>
              </a:rPr>
              <a:t>uczniów (c.d.)</a:t>
            </a:r>
            <a:r>
              <a:rPr lang="pl-PL" sz="2800" spc="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:</a:t>
            </a: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8377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51FAB450-FF14-47DF-9EDE-E04B16004C56}"/>
              </a:ext>
            </a:extLst>
          </p:cNvPr>
          <p:cNvSpPr txBox="1"/>
          <p:nvPr/>
        </p:nvSpPr>
        <p:spPr>
          <a:xfrm>
            <a:off x="1105334" y="740554"/>
            <a:ext cx="10283103" cy="4255589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50"/>
              </a:spcBef>
              <a:buFont typeface="Wingdings" panose="05000000000000000000" pitchFamily="2" charset="2"/>
              <a:buChar char="q"/>
            </a:pPr>
            <a:endParaRPr sz="1750" dirty="0">
              <a:latin typeface="Times New Roman"/>
              <a:cs typeface="Times New Roman"/>
            </a:endParaRPr>
          </a:p>
          <a:p>
            <a:pPr marL="584200" marR="5080" indent="-571500">
              <a:lnSpc>
                <a:spcPct val="143400"/>
              </a:lnSpc>
              <a:buFont typeface="Wingdings" panose="05000000000000000000" pitchFamily="2" charset="2"/>
              <a:buChar char="q"/>
            </a:pPr>
            <a:r>
              <a:rPr lang="pl-PL" sz="3600" spc="-3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Stosowanie </a:t>
            </a:r>
            <a:r>
              <a:rPr lang="pl-PL" sz="3600" spc="-3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metod </a:t>
            </a:r>
            <a:r>
              <a:rPr lang="pl-PL" sz="3600" spc="-3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aktywizujących stwarza </a:t>
            </a:r>
            <a:r>
              <a:rPr lang="pl-PL" sz="3600" spc="-3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warunki </a:t>
            </a:r>
            <a:r>
              <a:rPr 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do </a:t>
            </a:r>
            <a:r>
              <a:rPr lang="pl-PL" sz="3600" spc="-3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wszechstronnego rozwoju  </a:t>
            </a:r>
            <a:r>
              <a:rPr lang="pl-PL" sz="3600" spc="-5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ucznia.</a:t>
            </a:r>
          </a:p>
          <a:p>
            <a:pPr marL="584200" marR="5080" indent="-571500">
              <a:lnSpc>
                <a:spcPct val="143400"/>
              </a:lnSpc>
              <a:buFont typeface="Wingdings" panose="05000000000000000000" pitchFamily="2" charset="2"/>
              <a:buChar char="q"/>
            </a:pPr>
            <a:r>
              <a:rPr lang="pl-PL" sz="3600" spc="-2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Daje </a:t>
            </a:r>
            <a:r>
              <a:rPr lang="pl-PL" sz="3600" spc="-4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szanse </a:t>
            </a:r>
            <a:r>
              <a:rPr lang="pl-PL" sz="3600" spc="-3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wykształcenia </a:t>
            </a:r>
            <a:r>
              <a:rPr lang="pl-PL" sz="3600" spc="-4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człowieka </a:t>
            </a:r>
            <a:r>
              <a:rPr lang="pl-PL" sz="3600" i="1" spc="-3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kreatywnego</a:t>
            </a:r>
            <a:r>
              <a:rPr lang="pl-PL" sz="3600" spc="-3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, </a:t>
            </a:r>
            <a:r>
              <a:rPr lang="pl-PL" sz="3600" i="1" spc="-3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otwartego</a:t>
            </a:r>
            <a:r>
              <a:rPr lang="pl-PL" sz="3600" spc="-3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3600" spc="-4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 </a:t>
            </a:r>
            <a:r>
              <a:rPr lang="pl-PL" sz="3600" spc="-2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nowości </a:t>
            </a:r>
            <a:r>
              <a:rPr 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i </a:t>
            </a:r>
            <a:r>
              <a:rPr lang="pl-PL" sz="3600" spc="-6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zmiany,  </a:t>
            </a:r>
            <a:r>
              <a:rPr lang="pl-PL" sz="3600" i="1" spc="-4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umiejącego </a:t>
            </a:r>
            <a:r>
              <a:rPr lang="pl-PL" sz="3600" spc="-5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działać </a:t>
            </a:r>
            <a:r>
              <a:rPr lang="pl-PL" sz="3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</a:t>
            </a:r>
            <a:r>
              <a:rPr lang="pl-PL" sz="3600" spc="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3600" spc="-4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grupie</a:t>
            </a:r>
            <a:r>
              <a:rPr sz="3600" spc="-4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.</a:t>
            </a:r>
            <a:endParaRPr sz="36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946368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3EBB28A1-33DC-45B5-BA72-51A5051C092C}"/>
              </a:ext>
            </a:extLst>
          </p:cNvPr>
          <p:cNvSpPr/>
          <p:nvPr/>
        </p:nvSpPr>
        <p:spPr>
          <a:xfrm>
            <a:off x="837375" y="809646"/>
            <a:ext cx="10240161" cy="489364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Stosowanie na lekcjach </a:t>
            </a:r>
            <a:r>
              <a:rPr lang="pl-PL" sz="24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aktywizujących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metod uczenia i uczenia się pomaga nie tylko uczniom, ale także ułatwia pracę nauczycielowi.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Wprawdzie nauczyciel, który decyduje się na pracę według wybranej metody musi wcześniej przygotować materiały, zaaranżować miejsca nauki, doskonalić swe umiejętności metodyczno-dydaktyczne - jest to jednak obciążenie przejściowe, które procentuje w przyszłości.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Uczniowie zaczynają być samodzielni, rozwijają własne strategie uczenia się, wyzwalają w sobie autentyczną motywację i ciekawość uczenia się.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Nauczyciel ma przez to coraz rzadziej do czynienia z niesfornymi, znudzonymi i niechętnymi uczniami, a coraz częściej obserwuje zaangażowanie, zainteresowanie i aktywność.</a:t>
            </a:r>
            <a:b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</a:br>
            <a:endParaRPr lang="pl-PL" sz="2400" b="0" i="0" dirty="0">
              <a:solidFill>
                <a:schemeClr val="accent1">
                  <a:lumMod val="50000"/>
                </a:schemeClr>
              </a:solidFill>
              <a:effectLst/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5829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A2D48FA2-3225-455A-B312-48B84A06FF26}"/>
              </a:ext>
            </a:extLst>
          </p:cNvPr>
          <p:cNvSpPr/>
          <p:nvPr/>
        </p:nvSpPr>
        <p:spPr>
          <a:xfrm>
            <a:off x="818824" y="1447865"/>
            <a:ext cx="990953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pl-PL" sz="3200" b="1" dirty="0">
                <a:solidFill>
                  <a:srgbClr val="FF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METAPLAN</a:t>
            </a:r>
            <a:endParaRPr lang="pl-PL" sz="3200" dirty="0">
              <a:solidFill>
                <a:srgbClr val="FF0000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Jest to graficzny zapis dyskusji. Każdy uczeń zapisuje na niewielkich karteczkach pomysł mający przyczynić się do rozwiązania problemu postawionego w temacie.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Wszystkie odpowiedzi są zbierane, segregowane w grupy porządkowane wg pytań i umieszczane na tablicy lub plakacie.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Każdy uczeń może udzielić własnej odpowiedzi lub podpisać się pod czyimś pomysłem.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Odpowiedzi powinny być wspólnie dyskutowane i koniecznie uzasadniane stosownymi argumentami</a:t>
            </a:r>
            <a:endParaRPr lang="pl-PL" sz="2400" dirty="0">
              <a:solidFill>
                <a:schemeClr val="accent1">
                  <a:lumMod val="50000"/>
                </a:schemeClr>
              </a:solidFill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6B38EBF3-FBE4-44E9-BC2F-13D48CB34A77}"/>
              </a:ext>
            </a:extLst>
          </p:cNvPr>
          <p:cNvSpPr/>
          <p:nvPr/>
        </p:nvSpPr>
        <p:spPr>
          <a:xfrm>
            <a:off x="639191" y="328476"/>
            <a:ext cx="10014012" cy="7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alt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Kilka metod aktywizujących</a:t>
            </a: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5675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2A3244C4-0C72-43A8-BA70-6FFD97FF085A}"/>
              </a:ext>
            </a:extLst>
          </p:cNvPr>
          <p:cNvSpPr/>
          <p:nvPr/>
        </p:nvSpPr>
        <p:spPr>
          <a:xfrm>
            <a:off x="965703" y="972099"/>
            <a:ext cx="9798867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pl-PL" sz="2800" b="1" dirty="0">
                <a:solidFill>
                  <a:srgbClr val="FF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Kiedy metaplan jest szczególnie polecany?</a:t>
            </a:r>
          </a:p>
          <a:p>
            <a:pPr>
              <a:spcAft>
                <a:spcPts val="0"/>
              </a:spcAft>
            </a:pPr>
            <a:r>
              <a:rPr lang="pl-PL" sz="2800" dirty="0">
                <a:solidFill>
                  <a:srgbClr val="FF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podczas zajęć problemowych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celu określenia dotychczasowej wiedzy uczniów na dany temat. 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jako wstępna faza planowania projektu dydaktycznego (ustalanie złożeń)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rozwiązywania konfliktów i problemów wychowawczych</a:t>
            </a:r>
          </a:p>
          <a:p>
            <a:pPr lvl="0">
              <a:spcAft>
                <a:spcPts val="0"/>
              </a:spcAft>
            </a:pP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Metaplan można stosować do pracy z całą klasą bądź wychodząc od pracy zespołów.</a:t>
            </a:r>
          </a:p>
          <a:p>
            <a:pPr>
              <a:spcAft>
                <a:spcPts val="0"/>
              </a:spcAft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904357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BA609674-1386-4A9F-93B7-57922109F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4670" y="1109431"/>
            <a:ext cx="2139950" cy="731837"/>
          </a:xfrm>
          <a:prstGeom prst="cloudCallout">
            <a:avLst>
              <a:gd name="adj1" fmla="val -29074"/>
              <a:gd name="adj2" fmla="val 70574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problem</a:t>
            </a:r>
          </a:p>
        </p:txBody>
      </p:sp>
      <p:sp>
        <p:nvSpPr>
          <p:cNvPr id="5" name="Oval 11">
            <a:extLst>
              <a:ext uri="{FF2B5EF4-FFF2-40B4-BE49-F238E27FC236}">
                <a16:creationId xmlns:a16="http://schemas.microsoft.com/office/drawing/2014/main" id="{E02A4AE8-1120-4B7B-AF8B-F0684259B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6131" y="3117557"/>
            <a:ext cx="1080000" cy="720000"/>
          </a:xfrm>
          <a:prstGeom prst="ellipse">
            <a:avLst/>
          </a:prstGeom>
          <a:solidFill>
            <a:srgbClr val="DAEEF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76C12F4D-4959-442A-8714-6564C982D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440" y="2976983"/>
            <a:ext cx="720000" cy="7200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4" name="Oval 5">
            <a:extLst>
              <a:ext uri="{FF2B5EF4-FFF2-40B4-BE49-F238E27FC236}">
                <a16:creationId xmlns:a16="http://schemas.microsoft.com/office/drawing/2014/main" id="{E3DB41F8-903F-4A75-9E6E-6EBB2A3D2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300" y="2991863"/>
            <a:ext cx="720000" cy="720000"/>
          </a:xfrm>
          <a:prstGeom prst="ellipse">
            <a:avLst/>
          </a:prstGeom>
          <a:solidFill>
            <a:srgbClr val="FABF8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3F50127F-F700-463A-86C2-786B231D0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905" y="5339539"/>
            <a:ext cx="1300209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wnioski</a:t>
            </a:r>
            <a:endParaRPr kumimoji="0" lang="pl-PL" altLang="pl-PL" sz="2400" b="0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Book Antiqua" panose="02040602050305030304" pitchFamily="18" charset="0"/>
            </a:endParaRP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D4156B75-3A75-4482-A671-09F714392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7022" y="5454773"/>
            <a:ext cx="141234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wnioski</a:t>
            </a:r>
            <a:endParaRPr kumimoji="0" lang="pl-PL" altLang="pl-PL" sz="2400" b="0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Book Antiqua" panose="02040602050305030304" pitchFamily="18" charset="0"/>
            </a:endParaRP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B5BBF104-2495-4F22-97B4-1BFD75831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7280" y="5493159"/>
            <a:ext cx="1632522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wnioski</a:t>
            </a:r>
            <a:endParaRPr kumimoji="0" lang="pl-PL" altLang="pl-PL" sz="2400" b="0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Book Antiqua" panose="02040602050305030304" pitchFamily="18" charset="0"/>
            </a:endParaRP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152DB059-5DDC-45A9-AB4F-EBC59B897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561" y="230079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EC12A0C0-1E75-4E93-9A2F-DA8CDD4A7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073" y="2215982"/>
            <a:ext cx="9417963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Jak jest?		    Jaki być powinno?	      Dlaczego nie jest tak,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jak być powinno?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kumimoji="0" lang="pl-PL" altLang="pl-PL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1">
            <a:extLst>
              <a:ext uri="{FF2B5EF4-FFF2-40B4-BE49-F238E27FC236}">
                <a16:creationId xmlns:a16="http://schemas.microsoft.com/office/drawing/2014/main" id="{9F27A9C5-231A-4470-ADB7-79D0E929B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561" y="275799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2" name="Oval 5">
            <a:extLst>
              <a:ext uri="{FF2B5EF4-FFF2-40B4-BE49-F238E27FC236}">
                <a16:creationId xmlns:a16="http://schemas.microsoft.com/office/drawing/2014/main" id="{4DFD196B-0C9C-4E76-AA6F-4304A55EB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390" y="3002924"/>
            <a:ext cx="720000" cy="720000"/>
          </a:xfrm>
          <a:prstGeom prst="ellipse">
            <a:avLst/>
          </a:prstGeom>
          <a:solidFill>
            <a:srgbClr val="FABF8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3" name="Oval 5">
            <a:extLst>
              <a:ext uri="{FF2B5EF4-FFF2-40B4-BE49-F238E27FC236}">
                <a16:creationId xmlns:a16="http://schemas.microsoft.com/office/drawing/2014/main" id="{25320B99-A2EF-444F-BF33-F4D346A5E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683" y="4142533"/>
            <a:ext cx="720000" cy="720000"/>
          </a:xfrm>
          <a:prstGeom prst="ellipse">
            <a:avLst/>
          </a:prstGeom>
          <a:solidFill>
            <a:srgbClr val="FABF8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4" name="Oval 5">
            <a:extLst>
              <a:ext uri="{FF2B5EF4-FFF2-40B4-BE49-F238E27FC236}">
                <a16:creationId xmlns:a16="http://schemas.microsoft.com/office/drawing/2014/main" id="{7DF06EDB-0BC4-4330-BCD2-234B86EC9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3228" y="4160640"/>
            <a:ext cx="720000" cy="720000"/>
          </a:xfrm>
          <a:prstGeom prst="ellipse">
            <a:avLst/>
          </a:prstGeom>
          <a:solidFill>
            <a:srgbClr val="FABF8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2754E008-95B9-45A4-B099-A62324C5C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1403" y="3023379"/>
            <a:ext cx="720000" cy="7200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26" name="Rectangle 12">
            <a:extLst>
              <a:ext uri="{FF2B5EF4-FFF2-40B4-BE49-F238E27FC236}">
                <a16:creationId xmlns:a16="http://schemas.microsoft.com/office/drawing/2014/main" id="{7D971D2A-D496-4FC1-97CD-AA4DABF3D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2938" y="4115964"/>
            <a:ext cx="720000" cy="7200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7" name="Rectangle 12">
            <a:extLst>
              <a:ext uri="{FF2B5EF4-FFF2-40B4-BE49-F238E27FC236}">
                <a16:creationId xmlns:a16="http://schemas.microsoft.com/office/drawing/2014/main" id="{060044AC-1499-4CC4-B0A0-F2E7AF9EB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7489" y="4152178"/>
            <a:ext cx="720000" cy="7200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8" name="Oval 11">
            <a:extLst>
              <a:ext uri="{FF2B5EF4-FFF2-40B4-BE49-F238E27FC236}">
                <a16:creationId xmlns:a16="http://schemas.microsoft.com/office/drawing/2014/main" id="{8552A70B-CF4E-4527-8EBC-64B4EB46A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7655" y="3082999"/>
            <a:ext cx="1080000" cy="720000"/>
          </a:xfrm>
          <a:prstGeom prst="ellipse">
            <a:avLst/>
          </a:prstGeom>
          <a:solidFill>
            <a:srgbClr val="DAEEF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9" name="Oval 11">
            <a:extLst>
              <a:ext uri="{FF2B5EF4-FFF2-40B4-BE49-F238E27FC236}">
                <a16:creationId xmlns:a16="http://schemas.microsoft.com/office/drawing/2014/main" id="{BBD1D003-7A1E-4C23-8618-6D6C01C93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1852" y="4304616"/>
            <a:ext cx="1080000" cy="720000"/>
          </a:xfrm>
          <a:prstGeom prst="ellipse">
            <a:avLst/>
          </a:prstGeom>
          <a:solidFill>
            <a:srgbClr val="DAEEF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30" name="Oval 11">
            <a:extLst>
              <a:ext uri="{FF2B5EF4-FFF2-40B4-BE49-F238E27FC236}">
                <a16:creationId xmlns:a16="http://schemas.microsoft.com/office/drawing/2014/main" id="{D0EA2E97-D805-401C-B1E4-5A6CD1106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4173" y="4331073"/>
            <a:ext cx="1080000" cy="720000"/>
          </a:xfrm>
          <a:prstGeom prst="ellipse">
            <a:avLst/>
          </a:prstGeom>
          <a:solidFill>
            <a:srgbClr val="DAEEF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A37D4F7C-18C2-4831-A4C1-716174A4CFB5}"/>
              </a:ext>
            </a:extLst>
          </p:cNvPr>
          <p:cNvSpPr/>
          <p:nvPr/>
        </p:nvSpPr>
        <p:spPr>
          <a:xfrm>
            <a:off x="1033850" y="447867"/>
            <a:ext cx="4639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pl-PL" sz="32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METAPLAN – schemat </a:t>
            </a:r>
            <a:endParaRPr lang="pl-PL" sz="32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1044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447BB671-08B4-4C79-AC75-A7818193BE4B}"/>
              </a:ext>
            </a:extLst>
          </p:cNvPr>
          <p:cNvSpPr/>
          <p:nvPr/>
        </p:nvSpPr>
        <p:spPr>
          <a:xfrm>
            <a:off x="249381" y="661127"/>
            <a:ext cx="11222182" cy="5792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5652" algn="ctr">
              <a:lnSpc>
                <a:spcPts val="1206"/>
              </a:lnSpc>
              <a:spcBef>
                <a:spcPts val="61"/>
              </a:spcBef>
              <a:tabLst>
                <a:tab pos="1085256" algn="l"/>
                <a:tab pos="1700981" algn="l"/>
              </a:tabLst>
            </a:pPr>
            <a:r>
              <a:rPr lang="pl-PL" sz="2400" b="1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SCENARIUSZ   LEKCJI   FIZYKI( zastosowanie metody metaplanu) </a:t>
            </a:r>
          </a:p>
          <a:p>
            <a:pPr marL="115652" algn="ctr">
              <a:lnSpc>
                <a:spcPts val="1206"/>
              </a:lnSpc>
              <a:spcBef>
                <a:spcPts val="61"/>
              </a:spcBef>
              <a:tabLst>
                <a:tab pos="1085256" algn="l"/>
                <a:tab pos="1700981" algn="l"/>
              </a:tabLst>
            </a:pP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15652">
              <a:lnSpc>
                <a:spcPts val="1023"/>
              </a:lnSpc>
            </a:pPr>
            <a:endParaRPr lang="pl-PL" b="1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15652">
              <a:lnSpc>
                <a:spcPts val="1023"/>
              </a:lnSpc>
            </a:pPr>
            <a:endParaRPr lang="pl-PL" sz="2800" b="1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15652" algn="ctr">
              <a:lnSpc>
                <a:spcPts val="1023"/>
              </a:lnSpc>
            </a:pPr>
            <a:r>
              <a:rPr lang="pl-PL" sz="2800" b="1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Temat:</a:t>
            </a:r>
          </a:p>
          <a:p>
            <a:pPr marL="115652" algn="ctr">
              <a:lnSpc>
                <a:spcPts val="1023"/>
              </a:lnSpc>
            </a:pPr>
            <a:endParaRPr lang="pl-PL" sz="2800" b="1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15652" algn="ctr">
              <a:lnSpc>
                <a:spcPts val="1023"/>
              </a:lnSpc>
            </a:pPr>
            <a:endParaRPr lang="pl-PL" sz="2800" b="1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15652" algn="ctr">
              <a:lnSpc>
                <a:spcPts val="1023"/>
              </a:lnSpc>
            </a:pPr>
            <a:r>
              <a:rPr lang="pl-PL" sz="2800" b="1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8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NAPI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Ę</a:t>
            </a:r>
            <a:r>
              <a:rPr lang="pl-PL" sz="28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CIE </a:t>
            </a:r>
            <a:r>
              <a:rPr lang="pl-PL" sz="2800" b="1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POWIERZCHNIOWE</a:t>
            </a:r>
            <a:r>
              <a:rPr lang="pl-PL" sz="2800" b="1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800" b="1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CIECZY</a:t>
            </a: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5">
              <a:lnSpc>
                <a:spcPts val="1032"/>
              </a:lnSpc>
            </a:pPr>
            <a:endParaRPr lang="pl-PL" sz="2400" b="1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262660">
              <a:lnSpc>
                <a:spcPts val="1039"/>
              </a:lnSpc>
            </a:pPr>
            <a:endParaRPr lang="pl-PL" sz="24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262660">
              <a:lnSpc>
                <a:spcPts val="1039"/>
              </a:lnSpc>
            </a:pPr>
            <a:r>
              <a:rPr lang="pl-PL" sz="24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Cele</a:t>
            </a:r>
            <a:r>
              <a:rPr lang="pl-PL" sz="2400" b="1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400" b="1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operacyjne:</a:t>
            </a:r>
            <a:endParaRPr lang="pl-PL" sz="2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296053">
              <a:lnSpc>
                <a:spcPts val="747"/>
              </a:lnSpc>
            </a:pPr>
            <a:endParaRPr lang="pl-PL" sz="2000" spc="-1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296053">
              <a:lnSpc>
                <a:spcPts val="747"/>
              </a:lnSpc>
            </a:pPr>
            <a:endParaRPr lang="pl-PL" sz="2000" b="1" spc="-1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638953" indent="-342900">
              <a:lnSpc>
                <a:spcPts val="747"/>
              </a:lnSpc>
              <a:buFont typeface="Arial" panose="020B0604020202020204" pitchFamily="34" charset="0"/>
              <a:buChar char="•"/>
            </a:pPr>
            <a:r>
              <a:rPr lang="pl-PL" sz="2000" b="1" u="sng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Ucze</a:t>
            </a:r>
            <a:r>
              <a:rPr lang="pl-PL" sz="2000" b="1" u="sng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ń wie 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: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54338" indent="-146194">
              <a:spcBef>
                <a:spcPts val="16"/>
              </a:spcBef>
              <a:buFont typeface="Symbol"/>
              <a:buChar char=""/>
              <a:tabLst>
                <a:tab pos="154338" algn="l"/>
                <a:tab pos="154746" algn="l"/>
              </a:tabLst>
            </a:pPr>
            <a:r>
              <a:rPr lang="pl-PL" sz="20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na czym polega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zjawisko 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napi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ę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cia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powierzchniowego</a:t>
            </a:r>
            <a:r>
              <a:rPr lang="pl-PL" sz="2000" spc="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cieczy.</a:t>
            </a:r>
          </a:p>
          <a:p>
            <a:pPr marL="154338" indent="-146194">
              <a:spcBef>
                <a:spcPts val="16"/>
              </a:spcBef>
              <a:buFont typeface="Symbol"/>
              <a:buChar char=""/>
              <a:tabLst>
                <a:tab pos="154338" algn="l"/>
                <a:tab pos="154746" algn="l"/>
              </a:tabLst>
            </a:pP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kiedy występuje to zjawisko</a:t>
            </a:r>
          </a:p>
          <a:p>
            <a:pPr marL="154338" indent="-146194">
              <a:spcBef>
                <a:spcPts val="16"/>
              </a:spcBef>
              <a:buFont typeface="Symbol"/>
              <a:buChar char=""/>
              <a:tabLst>
                <a:tab pos="154338" algn="l"/>
                <a:tab pos="154746" algn="l"/>
              </a:tabLst>
            </a:pP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co to jest biodegradacja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54338" indent="-146194">
              <a:spcBef>
                <a:spcPts val="16"/>
              </a:spcBef>
              <a:buFont typeface="Symbol"/>
              <a:buChar char=""/>
              <a:tabLst>
                <a:tab pos="154338" algn="l"/>
                <a:tab pos="154746" algn="l"/>
              </a:tabLst>
            </a:pP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co to są detergenty</a:t>
            </a:r>
          </a:p>
          <a:p>
            <a:pPr marL="154338" indent="-146194">
              <a:spcBef>
                <a:spcPts val="16"/>
              </a:spcBef>
              <a:buFont typeface="Symbol"/>
              <a:buChar char=""/>
              <a:tabLst>
                <a:tab pos="154338" algn="l"/>
                <a:tab pos="154746" algn="l"/>
              </a:tabLst>
            </a:pP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jakie jest szkodliwe działanie </a:t>
            </a:r>
            <a:r>
              <a:rPr lang="pl-PL" sz="20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 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rodowisko</a:t>
            </a:r>
            <a:r>
              <a:rPr lang="pl-PL" sz="2000" spc="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naturalne.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4">
              <a:spcBef>
                <a:spcPts val="16"/>
              </a:spcBef>
              <a:tabLst>
                <a:tab pos="154338" algn="l"/>
                <a:tab pos="154746" algn="l"/>
              </a:tabLst>
            </a:pPr>
            <a:endParaRPr lang="pl-PL" sz="20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4">
              <a:spcBef>
                <a:spcPts val="16"/>
              </a:spcBef>
              <a:tabLst>
                <a:tab pos="154338" algn="l"/>
                <a:tab pos="154746" algn="l"/>
              </a:tabLst>
            </a:pPr>
            <a:endParaRPr lang="pl-PL" sz="20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351044" indent="-342900">
              <a:spcBef>
                <a:spcPts val="16"/>
              </a:spcBef>
              <a:buFont typeface="Arial" panose="020B0604020202020204" pitchFamily="34" charset="0"/>
              <a:buChar char="•"/>
              <a:tabLst>
                <a:tab pos="154338" algn="l"/>
                <a:tab pos="154746" algn="l"/>
              </a:tabLst>
            </a:pPr>
            <a:r>
              <a:rPr lang="pl-PL" sz="2000" b="1" u="sng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Ucze</a:t>
            </a:r>
            <a:r>
              <a:rPr lang="pl-PL" sz="2000" b="1" u="sng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ń potrafi 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: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54338" indent="-146194">
              <a:spcBef>
                <a:spcPts val="16"/>
              </a:spcBef>
              <a:buFont typeface="Symbol"/>
              <a:buChar char=""/>
              <a:tabLst>
                <a:tab pos="154338" algn="l"/>
                <a:tab pos="154746" algn="l"/>
              </a:tabLst>
            </a:pP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wyja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nić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zjawisko 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napi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ę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cia</a:t>
            </a:r>
            <a:r>
              <a:rPr lang="pl-PL" sz="2000" spc="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powierzchniowego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54338" indent="-146194">
              <a:spcBef>
                <a:spcPts val="6"/>
              </a:spcBef>
              <a:buFont typeface="Symbol"/>
              <a:buChar char=""/>
              <a:tabLst>
                <a:tab pos="154338" algn="l"/>
                <a:tab pos="154746" algn="l"/>
              </a:tabLst>
            </a:pP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podać przykłady jego 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wyst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ę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powania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 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ż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yciu</a:t>
            </a:r>
            <a:r>
              <a:rPr lang="pl-PL" sz="2000" spc="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codziennym.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54338" indent="-146194">
              <a:spcBef>
                <a:spcPts val="16"/>
              </a:spcBef>
              <a:buFont typeface="Symbol"/>
              <a:buChar char=""/>
              <a:tabLst>
                <a:tab pos="154338" algn="l"/>
                <a:tab pos="154746" algn="l"/>
              </a:tabLst>
            </a:pP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wyja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nić 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sposób działania substancji które </a:t>
            </a:r>
            <a:r>
              <a:rPr lang="pl-PL" sz="20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nale</a:t>
            </a:r>
            <a:r>
              <a:rPr lang="pl-PL" sz="20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żą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do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grupy 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rodków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powierzchniowo</a:t>
            </a:r>
            <a:r>
              <a:rPr lang="pl-PL" sz="2000" spc="5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czynnych.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54338" indent="-146194">
              <a:spcBef>
                <a:spcPts val="16"/>
              </a:spcBef>
              <a:buFont typeface="Symbol"/>
              <a:buChar char=""/>
              <a:tabLst>
                <a:tab pos="154338" algn="l"/>
                <a:tab pos="154746" algn="l"/>
              </a:tabLst>
            </a:pP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omówić 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zasady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bezpiecznego stosowania 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rodków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powierzchniowo</a:t>
            </a:r>
            <a:r>
              <a:rPr lang="pl-PL" sz="2000" spc="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czynnych.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54338" indent="-146194">
              <a:lnSpc>
                <a:spcPts val="754"/>
              </a:lnSpc>
              <a:spcBef>
                <a:spcPts val="13"/>
              </a:spcBef>
              <a:buFont typeface="Symbol"/>
              <a:buChar char=""/>
              <a:tabLst>
                <a:tab pos="154338" algn="l"/>
                <a:tab pos="154746" algn="l"/>
              </a:tabLst>
            </a:pPr>
            <a:endParaRPr lang="pl-PL" sz="2000" b="1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14430">
              <a:lnSpc>
                <a:spcPts val="1065"/>
              </a:lnSpc>
            </a:pPr>
            <a:endParaRPr lang="pl-PL" b="1" spc="-3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743966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23C08BAB-4E22-4538-AEC7-E9FB002E7CBF}"/>
              </a:ext>
            </a:extLst>
          </p:cNvPr>
          <p:cNvSpPr/>
          <p:nvPr/>
        </p:nvSpPr>
        <p:spPr>
          <a:xfrm>
            <a:off x="969817" y="533835"/>
            <a:ext cx="9836727" cy="4470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4338" indent="-146194">
              <a:lnSpc>
                <a:spcPts val="754"/>
              </a:lnSpc>
              <a:spcBef>
                <a:spcPts val="13"/>
              </a:spcBef>
              <a:buFont typeface="Symbol"/>
              <a:buChar char=""/>
              <a:tabLst>
                <a:tab pos="154338" algn="l"/>
                <a:tab pos="154746" algn="l"/>
              </a:tabLst>
            </a:pPr>
            <a:endParaRPr lang="pl-PL" b="1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54338" indent="-146194">
              <a:lnSpc>
                <a:spcPts val="754"/>
              </a:lnSpc>
              <a:spcBef>
                <a:spcPts val="13"/>
              </a:spcBef>
              <a:buFont typeface="Symbol"/>
              <a:buChar char=""/>
              <a:tabLst>
                <a:tab pos="154338" algn="l"/>
                <a:tab pos="154746" algn="l"/>
              </a:tabLst>
            </a:pPr>
            <a:endParaRPr lang="pl-PL" b="1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54338" indent="-146194">
              <a:lnSpc>
                <a:spcPts val="754"/>
              </a:lnSpc>
              <a:spcBef>
                <a:spcPts val="13"/>
              </a:spcBef>
              <a:buFont typeface="Symbol"/>
              <a:buChar char=""/>
              <a:tabLst>
                <a:tab pos="154338" algn="l"/>
                <a:tab pos="154746" algn="l"/>
              </a:tabLst>
            </a:pPr>
            <a:endParaRPr lang="pl-PL" b="1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54338" indent="-146194">
              <a:lnSpc>
                <a:spcPts val="754"/>
              </a:lnSpc>
              <a:spcBef>
                <a:spcPts val="13"/>
              </a:spcBef>
              <a:buFont typeface="Symbol"/>
              <a:buChar char=""/>
              <a:tabLst>
                <a:tab pos="154338" algn="l"/>
                <a:tab pos="154746" algn="l"/>
              </a:tabLst>
            </a:pPr>
            <a:endParaRPr lang="pl-PL" b="1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54338" indent="-146194">
              <a:lnSpc>
                <a:spcPts val="754"/>
              </a:lnSpc>
              <a:spcBef>
                <a:spcPts val="13"/>
              </a:spcBef>
              <a:buFont typeface="Symbol"/>
              <a:buChar char=""/>
              <a:tabLst>
                <a:tab pos="154338" algn="l"/>
                <a:tab pos="154746" algn="l"/>
              </a:tabLst>
            </a:pPr>
            <a:r>
              <a:rPr lang="pl-PL" sz="2800" b="1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Formy pracy</a:t>
            </a:r>
            <a:r>
              <a:rPr lang="pl-PL" sz="28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uczniów:</a:t>
            </a: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33392">
              <a:lnSpc>
                <a:spcPts val="885"/>
              </a:lnSpc>
            </a:pPr>
            <a:endParaRPr lang="pl-PL" sz="28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33392">
              <a:lnSpc>
                <a:spcPts val="885"/>
              </a:lnSpc>
            </a:pPr>
            <a:endParaRPr lang="pl-PL" sz="28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33392">
              <a:lnSpc>
                <a:spcPts val="885"/>
              </a:lnSpc>
            </a:pPr>
            <a:endParaRPr lang="pl-PL" sz="28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33392">
              <a:lnSpc>
                <a:spcPts val="885"/>
              </a:lnSpc>
            </a:pPr>
            <a:r>
              <a:rPr lang="pl-PL" sz="28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Indywidualna, zespołowa,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8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zbiorowa.</a:t>
            </a: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15652" algn="ctr">
              <a:lnSpc>
                <a:spcPts val="1039"/>
              </a:lnSpc>
            </a:pPr>
            <a:endParaRPr lang="pl-PL" sz="2800" b="1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15652" algn="ctr">
              <a:lnSpc>
                <a:spcPts val="1039"/>
              </a:lnSpc>
            </a:pPr>
            <a:endParaRPr lang="pl-PL" sz="2800" b="1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15652" algn="ctr">
              <a:lnSpc>
                <a:spcPts val="1039"/>
              </a:lnSpc>
            </a:pPr>
            <a:endParaRPr lang="pl-PL" sz="2800" b="1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15652">
              <a:lnSpc>
                <a:spcPts val="1039"/>
              </a:lnSpc>
            </a:pPr>
            <a:endParaRPr lang="pl-PL" sz="2800" b="1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15652">
              <a:lnSpc>
                <a:spcPts val="1039"/>
              </a:lnSpc>
            </a:pPr>
            <a:r>
              <a:rPr lang="pl-PL" sz="2800" b="1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Metody kształcenia:</a:t>
            </a: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5">
              <a:lnSpc>
                <a:spcPts val="882"/>
              </a:lnSpc>
            </a:pPr>
            <a:endParaRPr lang="pl-PL" sz="28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5">
              <a:lnSpc>
                <a:spcPts val="882"/>
              </a:lnSpc>
            </a:pPr>
            <a:endParaRPr lang="pl-PL" sz="28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5">
              <a:lnSpc>
                <a:spcPts val="882"/>
              </a:lnSpc>
            </a:pPr>
            <a:endParaRPr lang="pl-PL" sz="2800" u="sng" spc="-3" dirty="0">
              <a:solidFill>
                <a:srgbClr val="FF0000"/>
              </a:solidFill>
              <a:latin typeface="Book Antiqua" panose="02040602050305030304" pitchFamily="18" charset="0"/>
              <a:cs typeface="Times New Roman"/>
            </a:endParaRPr>
          </a:p>
          <a:p>
            <a:pPr marL="8145">
              <a:lnSpc>
                <a:spcPts val="882"/>
              </a:lnSpc>
            </a:pPr>
            <a:r>
              <a:rPr lang="pl-PL" sz="2800" u="sng" spc="-3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Metoda </a:t>
            </a:r>
            <a:r>
              <a:rPr lang="pl-PL" sz="2800" u="sng" spc="-3" dirty="0" err="1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metaplanu</a:t>
            </a:r>
            <a:r>
              <a:rPr lang="pl-PL" sz="28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, metoda laboratoryjna.</a:t>
            </a:r>
          </a:p>
          <a:p>
            <a:pPr marL="8145">
              <a:lnSpc>
                <a:spcPts val="882"/>
              </a:lnSpc>
            </a:pP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14838">
              <a:lnSpc>
                <a:spcPts val="1035"/>
              </a:lnSpc>
            </a:pPr>
            <a:endParaRPr lang="pl-PL" sz="2800" spc="-19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Arial"/>
            </a:endParaRPr>
          </a:p>
          <a:p>
            <a:pPr marL="114838">
              <a:lnSpc>
                <a:spcPts val="1035"/>
              </a:lnSpc>
            </a:pPr>
            <a:endParaRPr lang="pl-PL" sz="2800" spc="-19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Arial"/>
            </a:endParaRPr>
          </a:p>
          <a:p>
            <a:pPr marL="114838">
              <a:lnSpc>
                <a:spcPts val="1035"/>
              </a:lnSpc>
            </a:pPr>
            <a:r>
              <a:rPr lang="pl-PL" sz="28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800" b="1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rodki</a:t>
            </a:r>
            <a:r>
              <a:rPr lang="pl-PL" sz="2800" b="1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dydaktyczne:</a:t>
            </a: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5">
              <a:lnSpc>
                <a:spcPts val="875"/>
              </a:lnSpc>
            </a:pP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5">
              <a:lnSpc>
                <a:spcPts val="875"/>
              </a:lnSpc>
            </a:pP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5">
              <a:lnSpc>
                <a:spcPts val="875"/>
              </a:lnSpc>
            </a:pP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5">
              <a:lnSpc>
                <a:spcPts val="875"/>
              </a:lnSpc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Trzy </a:t>
            </a:r>
            <a:r>
              <a:rPr lang="pl-PL" sz="28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pojemniki (dwa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 </a:t>
            </a:r>
            <a:r>
              <a:rPr lang="pl-PL" sz="28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czyst</a:t>
            </a:r>
            <a:r>
              <a:rPr lang="pl-PL" sz="28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 </a:t>
            </a:r>
            <a:r>
              <a:rPr lang="pl-PL" sz="28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wod</a:t>
            </a:r>
            <a:r>
              <a:rPr lang="pl-PL" sz="28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</a:t>
            </a:r>
            <a:r>
              <a:rPr lang="pl-PL" sz="28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,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jeden </a:t>
            </a:r>
            <a:r>
              <a:rPr lang="pl-PL" sz="28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pojemnik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 </a:t>
            </a:r>
            <a:r>
              <a:rPr lang="pl-PL" sz="28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wod</a:t>
            </a:r>
            <a:r>
              <a:rPr lang="pl-PL" sz="28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</a:t>
            </a:r>
          </a:p>
          <a:p>
            <a:pPr marL="8145">
              <a:lnSpc>
                <a:spcPts val="875"/>
              </a:lnSpc>
            </a:pPr>
            <a:endParaRPr lang="pl-PL" sz="2800" spc="-26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Arial"/>
            </a:endParaRPr>
          </a:p>
          <a:p>
            <a:pPr marL="8145">
              <a:lnSpc>
                <a:spcPts val="875"/>
              </a:lnSpc>
            </a:pPr>
            <a:endParaRPr lang="pl-PL" sz="2800" spc="-26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Arial"/>
            </a:endParaRPr>
          </a:p>
          <a:p>
            <a:pPr marL="8145">
              <a:lnSpc>
                <a:spcPts val="875"/>
              </a:lnSpc>
            </a:pPr>
            <a:r>
              <a:rPr lang="pl-PL" sz="28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 </a:t>
            </a:r>
            <a:r>
              <a:rPr lang="pl-PL" sz="28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mydlan</a:t>
            </a:r>
            <a:r>
              <a:rPr lang="pl-PL" sz="28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</a:t>
            </a:r>
            <a:r>
              <a:rPr lang="pl-PL" sz="28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)</a:t>
            </a: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5">
              <a:lnSpc>
                <a:spcPts val="891"/>
              </a:lnSpc>
            </a:pPr>
            <a:endParaRPr lang="pl-PL" sz="28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Arial"/>
            </a:endParaRPr>
          </a:p>
          <a:p>
            <a:pPr marL="8145">
              <a:lnSpc>
                <a:spcPts val="891"/>
              </a:lnSpc>
            </a:pPr>
            <a:endParaRPr lang="pl-PL" sz="28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Arial"/>
            </a:endParaRPr>
          </a:p>
          <a:p>
            <a:pPr marL="8145">
              <a:lnSpc>
                <a:spcPts val="891"/>
              </a:lnSpc>
            </a:pPr>
            <a:endParaRPr lang="pl-PL" sz="28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Arial"/>
            </a:endParaRPr>
          </a:p>
          <a:p>
            <a:pPr marL="8145">
              <a:lnSpc>
                <a:spcPts val="891"/>
              </a:lnSpc>
            </a:pPr>
            <a:r>
              <a:rPr lang="pl-PL" sz="28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Ż</a:t>
            </a:r>
            <a:r>
              <a:rPr lang="pl-PL" sz="28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yletka, płytka, siłomierz, </a:t>
            </a: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druciane ramki, kolorowe kartki, </a:t>
            </a:r>
          </a:p>
          <a:p>
            <a:pPr marL="8145">
              <a:lnSpc>
                <a:spcPts val="891"/>
              </a:lnSpc>
            </a:pPr>
            <a:endParaRPr lang="pl-PL" sz="28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5">
              <a:lnSpc>
                <a:spcPts val="891"/>
              </a:lnSpc>
            </a:pPr>
            <a:endParaRPr lang="pl-PL" sz="28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5">
              <a:lnSpc>
                <a:spcPts val="891"/>
              </a:lnSpc>
            </a:pPr>
            <a:endParaRPr lang="pl-PL" sz="28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5">
              <a:lnSpc>
                <a:spcPts val="891"/>
              </a:lnSpc>
            </a:pPr>
            <a:r>
              <a:rPr lang="pl-PL" sz="28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arkusze brystolu,</a:t>
            </a:r>
            <a:r>
              <a:rPr lang="pl-PL" sz="2800" spc="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8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flamastry.</a:t>
            </a:r>
            <a:endParaRPr lang="pl-PL" sz="2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290131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72836" y="452310"/>
            <a:ext cx="10269648" cy="5766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144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0" tIns="25656" rIns="0" bIns="0" rtlCol="0">
            <a:spAutoFit/>
          </a:bodyPr>
          <a:lstStyle/>
          <a:p>
            <a:pPr marL="61491" marR="57419" algn="ctr">
              <a:lnSpc>
                <a:spcPts val="1045"/>
              </a:lnSpc>
              <a:spcBef>
                <a:spcPts val="3"/>
              </a:spcBef>
            </a:pP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61491" marR="57419" algn="ctr">
              <a:lnSpc>
                <a:spcPts val="1045"/>
              </a:lnSpc>
              <a:spcBef>
                <a:spcPts val="3"/>
              </a:spcBef>
            </a:pP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61491" marR="57419" algn="ctr">
              <a:lnSpc>
                <a:spcPts val="1045"/>
              </a:lnSpc>
              <a:spcBef>
                <a:spcPts val="3"/>
              </a:spcBef>
            </a:pP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61491" marR="57419" algn="ctr">
              <a:lnSpc>
                <a:spcPts val="1045"/>
              </a:lnSpc>
              <a:spcBef>
                <a:spcPts val="3"/>
              </a:spcBef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Jak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korzysta</a:t>
            </a:r>
            <a:r>
              <a:rPr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ć </a:t>
            </a:r>
            <a:r>
              <a:rPr sz="20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ze </a:t>
            </a:r>
            <a:r>
              <a:rPr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rodków </a:t>
            </a:r>
            <a:r>
              <a:rPr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higieny 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i </a:t>
            </a:r>
            <a:r>
              <a:rPr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czysto</a:t>
            </a:r>
            <a:r>
              <a:rPr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ci, 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a </a:t>
            </a:r>
            <a:r>
              <a:rPr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nie </a:t>
            </a:r>
            <a:r>
              <a:rPr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szkodzi</a:t>
            </a:r>
            <a:r>
              <a:rPr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ć  </a:t>
            </a:r>
            <a:r>
              <a:rPr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rodowisku</a:t>
            </a:r>
            <a:r>
              <a:rPr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naturalnemu</a:t>
            </a:r>
            <a:endParaRPr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90703" y="1489008"/>
            <a:ext cx="1407438" cy="1231507"/>
          </a:xfrm>
          <a:custGeom>
            <a:avLst/>
            <a:gdLst/>
            <a:ahLst/>
            <a:cxnLst/>
            <a:rect l="l" t="t" r="r" b="b"/>
            <a:pathLst>
              <a:path w="2194560" h="1920239">
                <a:moveTo>
                  <a:pt x="1048450" y="1388236"/>
                </a:moveTo>
                <a:lnTo>
                  <a:pt x="783259" y="1388236"/>
                </a:lnTo>
                <a:lnTo>
                  <a:pt x="862507" y="1920074"/>
                </a:lnTo>
                <a:lnTo>
                  <a:pt x="1048450" y="1388236"/>
                </a:lnTo>
                <a:close/>
              </a:path>
              <a:path w="2194560" h="1920239">
                <a:moveTo>
                  <a:pt x="1417609" y="1327289"/>
                </a:moveTo>
                <a:lnTo>
                  <a:pt x="1069759" y="1327289"/>
                </a:lnTo>
                <a:lnTo>
                  <a:pt x="1345577" y="1753971"/>
                </a:lnTo>
                <a:lnTo>
                  <a:pt x="1417609" y="1327289"/>
                </a:lnTo>
                <a:close/>
              </a:path>
              <a:path w="2194560" h="1920239">
                <a:moveTo>
                  <a:pt x="1749114" y="1284617"/>
                </a:moveTo>
                <a:lnTo>
                  <a:pt x="1424813" y="1284617"/>
                </a:lnTo>
                <a:lnTo>
                  <a:pt x="1843887" y="1607680"/>
                </a:lnTo>
                <a:lnTo>
                  <a:pt x="1749114" y="1284617"/>
                </a:lnTo>
                <a:close/>
              </a:path>
              <a:path w="2194560" h="1920239">
                <a:moveTo>
                  <a:pt x="1735702" y="1238897"/>
                </a:moveTo>
                <a:lnTo>
                  <a:pt x="576021" y="1238897"/>
                </a:lnTo>
                <a:lnTo>
                  <a:pt x="483057" y="1565008"/>
                </a:lnTo>
                <a:lnTo>
                  <a:pt x="783259" y="1388236"/>
                </a:lnTo>
                <a:lnTo>
                  <a:pt x="1048450" y="1388236"/>
                </a:lnTo>
                <a:lnTo>
                  <a:pt x="1069759" y="1327289"/>
                </a:lnTo>
                <a:lnTo>
                  <a:pt x="1417609" y="1327289"/>
                </a:lnTo>
                <a:lnTo>
                  <a:pt x="1424813" y="1284617"/>
                </a:lnTo>
                <a:lnTo>
                  <a:pt x="1749114" y="1284617"/>
                </a:lnTo>
                <a:lnTo>
                  <a:pt x="1735702" y="1238897"/>
                </a:lnTo>
                <a:close/>
              </a:path>
              <a:path w="2194560" h="1920239">
                <a:moveTo>
                  <a:pt x="38087" y="202666"/>
                </a:moveTo>
                <a:lnTo>
                  <a:pt x="469353" y="676592"/>
                </a:lnTo>
                <a:lnTo>
                  <a:pt x="0" y="764984"/>
                </a:lnTo>
                <a:lnTo>
                  <a:pt x="377913" y="1045375"/>
                </a:lnTo>
                <a:lnTo>
                  <a:pt x="13716" y="1295285"/>
                </a:lnTo>
                <a:lnTo>
                  <a:pt x="576021" y="1238897"/>
                </a:lnTo>
                <a:lnTo>
                  <a:pt x="1735702" y="1238897"/>
                </a:lnTo>
                <a:lnTo>
                  <a:pt x="1709775" y="1150518"/>
                </a:lnTo>
                <a:lnTo>
                  <a:pt x="2144934" y="1150518"/>
                </a:lnTo>
                <a:lnTo>
                  <a:pt x="1789023" y="931075"/>
                </a:lnTo>
                <a:lnTo>
                  <a:pt x="2142566" y="722312"/>
                </a:lnTo>
                <a:lnTo>
                  <a:pt x="1696059" y="649160"/>
                </a:lnTo>
                <a:lnTo>
                  <a:pt x="1755690" y="560781"/>
                </a:lnTo>
                <a:lnTo>
                  <a:pt x="742124" y="560781"/>
                </a:lnTo>
                <a:lnTo>
                  <a:pt x="38087" y="202666"/>
                </a:lnTo>
                <a:close/>
              </a:path>
              <a:path w="2194560" h="1920239">
                <a:moveTo>
                  <a:pt x="2144934" y="1150518"/>
                </a:moveTo>
                <a:lnTo>
                  <a:pt x="1709775" y="1150518"/>
                </a:lnTo>
                <a:lnTo>
                  <a:pt x="2194369" y="1180998"/>
                </a:lnTo>
                <a:lnTo>
                  <a:pt x="2144934" y="1150518"/>
                </a:lnTo>
                <a:close/>
              </a:path>
              <a:path w="2194560" h="1920239">
                <a:moveTo>
                  <a:pt x="848791" y="202666"/>
                </a:moveTo>
                <a:lnTo>
                  <a:pt x="742124" y="560781"/>
                </a:lnTo>
                <a:lnTo>
                  <a:pt x="1755690" y="560781"/>
                </a:lnTo>
                <a:lnTo>
                  <a:pt x="1786538" y="515061"/>
                </a:lnTo>
                <a:lnTo>
                  <a:pt x="1097178" y="515061"/>
                </a:lnTo>
                <a:lnTo>
                  <a:pt x="848791" y="202666"/>
                </a:lnTo>
                <a:close/>
              </a:path>
              <a:path w="2194560" h="1920239">
                <a:moveTo>
                  <a:pt x="1475105" y="0"/>
                </a:moveTo>
                <a:lnTo>
                  <a:pt x="1097178" y="515061"/>
                </a:lnTo>
                <a:lnTo>
                  <a:pt x="1786538" y="515061"/>
                </a:lnTo>
                <a:lnTo>
                  <a:pt x="1815330" y="472389"/>
                </a:lnTo>
                <a:lnTo>
                  <a:pt x="1438529" y="472389"/>
                </a:lnTo>
                <a:lnTo>
                  <a:pt x="1475105" y="0"/>
                </a:lnTo>
                <a:close/>
              </a:path>
              <a:path w="2194560" h="1920239">
                <a:moveTo>
                  <a:pt x="1866734" y="396201"/>
                </a:moveTo>
                <a:lnTo>
                  <a:pt x="1438529" y="472389"/>
                </a:lnTo>
                <a:lnTo>
                  <a:pt x="1815330" y="472389"/>
                </a:lnTo>
                <a:lnTo>
                  <a:pt x="1866734" y="3962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5"/>
          <p:cNvSpPr/>
          <p:nvPr/>
        </p:nvSpPr>
        <p:spPr>
          <a:xfrm>
            <a:off x="767874" y="1564420"/>
            <a:ext cx="2160000" cy="1692000"/>
          </a:xfrm>
          <a:custGeom>
            <a:avLst/>
            <a:gdLst/>
            <a:ahLst/>
            <a:cxnLst/>
            <a:rect l="l" t="t" r="r" b="b"/>
            <a:pathLst>
              <a:path w="2194560" h="1920239">
                <a:moveTo>
                  <a:pt x="1097178" y="515061"/>
                </a:moveTo>
                <a:lnTo>
                  <a:pt x="848791" y="202666"/>
                </a:lnTo>
                <a:lnTo>
                  <a:pt x="742124" y="560781"/>
                </a:lnTo>
                <a:lnTo>
                  <a:pt x="38087" y="202666"/>
                </a:lnTo>
                <a:lnTo>
                  <a:pt x="469353" y="676592"/>
                </a:lnTo>
                <a:lnTo>
                  <a:pt x="0" y="764984"/>
                </a:lnTo>
                <a:lnTo>
                  <a:pt x="377913" y="1045375"/>
                </a:lnTo>
                <a:lnTo>
                  <a:pt x="13716" y="1295285"/>
                </a:lnTo>
                <a:lnTo>
                  <a:pt x="576021" y="1238897"/>
                </a:lnTo>
                <a:lnTo>
                  <a:pt x="483057" y="1565008"/>
                </a:lnTo>
                <a:lnTo>
                  <a:pt x="783259" y="1388236"/>
                </a:lnTo>
                <a:lnTo>
                  <a:pt x="862507" y="1920074"/>
                </a:lnTo>
                <a:lnTo>
                  <a:pt x="1069759" y="1327289"/>
                </a:lnTo>
                <a:lnTo>
                  <a:pt x="1345577" y="1753971"/>
                </a:lnTo>
                <a:lnTo>
                  <a:pt x="1424813" y="1284617"/>
                </a:lnTo>
                <a:lnTo>
                  <a:pt x="1843887" y="1607680"/>
                </a:lnTo>
                <a:lnTo>
                  <a:pt x="1709775" y="1150518"/>
                </a:lnTo>
                <a:lnTo>
                  <a:pt x="2194369" y="1180998"/>
                </a:lnTo>
                <a:lnTo>
                  <a:pt x="1789023" y="931075"/>
                </a:lnTo>
                <a:lnTo>
                  <a:pt x="2142566" y="722312"/>
                </a:lnTo>
                <a:lnTo>
                  <a:pt x="1696059" y="649160"/>
                </a:lnTo>
                <a:lnTo>
                  <a:pt x="1866734" y="396201"/>
                </a:lnTo>
                <a:lnTo>
                  <a:pt x="1438529" y="472389"/>
                </a:lnTo>
                <a:lnTo>
                  <a:pt x="1475105" y="0"/>
                </a:lnTo>
                <a:lnTo>
                  <a:pt x="1097178" y="515061"/>
                </a:lnTo>
                <a:close/>
              </a:path>
            </a:pathLst>
          </a:custGeom>
          <a:solidFill>
            <a:srgbClr val="FFCC99"/>
          </a:solidFill>
          <a:ln w="9525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6"/>
          <p:cNvSpPr/>
          <p:nvPr/>
        </p:nvSpPr>
        <p:spPr>
          <a:xfrm>
            <a:off x="4652679" y="2052954"/>
            <a:ext cx="762362" cy="351859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0" y="548589"/>
                </a:moveTo>
                <a:lnTo>
                  <a:pt x="1188618" y="548589"/>
                </a:lnTo>
                <a:lnTo>
                  <a:pt x="1188618" y="0"/>
                </a:lnTo>
                <a:lnTo>
                  <a:pt x="0" y="0"/>
                </a:lnTo>
                <a:lnTo>
                  <a:pt x="0" y="5485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7"/>
          <p:cNvSpPr txBox="1"/>
          <p:nvPr/>
        </p:nvSpPr>
        <p:spPr>
          <a:xfrm>
            <a:off x="1348033" y="2202717"/>
            <a:ext cx="1112363" cy="254446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>
              <a:spcBef>
                <a:spcPts val="64"/>
              </a:spcBef>
            </a:pPr>
            <a:r>
              <a:rPr sz="16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Jak</a:t>
            </a:r>
            <a:r>
              <a:rPr sz="1600" b="1" spc="-6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sz="16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jest</a:t>
            </a:r>
            <a:r>
              <a:rPr sz="1600" b="1" dirty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?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78730" y="4506012"/>
            <a:ext cx="2394408" cy="1249420"/>
          </a:xfrm>
          <a:custGeom>
            <a:avLst/>
            <a:gdLst/>
            <a:ahLst/>
            <a:cxnLst/>
            <a:rect l="l" t="t" r="r" b="b"/>
            <a:pathLst>
              <a:path w="2194560" h="731520">
                <a:moveTo>
                  <a:pt x="294106" y="0"/>
                </a:moveTo>
                <a:lnTo>
                  <a:pt x="0" y="365721"/>
                </a:lnTo>
                <a:lnTo>
                  <a:pt x="294106" y="731456"/>
                </a:lnTo>
                <a:lnTo>
                  <a:pt x="1900275" y="731456"/>
                </a:lnTo>
                <a:lnTo>
                  <a:pt x="2194382" y="365721"/>
                </a:lnTo>
                <a:lnTo>
                  <a:pt x="1900275" y="0"/>
                </a:lnTo>
                <a:lnTo>
                  <a:pt x="294106" y="0"/>
                </a:lnTo>
                <a:close/>
              </a:path>
            </a:pathLst>
          </a:cu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10"/>
          <p:cNvSpPr txBox="1"/>
          <p:nvPr/>
        </p:nvSpPr>
        <p:spPr>
          <a:xfrm>
            <a:off x="3280528" y="1353417"/>
            <a:ext cx="8182465" cy="25404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txBody>
          <a:bodyPr vert="horz" wrap="square" lIns="0" tIns="8145" rIns="0" bIns="0" rtlCol="0">
            <a:spAutoFit/>
          </a:bodyPr>
          <a:lstStyle/>
          <a:p>
            <a:pPr marL="581803" indent="-285750">
              <a:spcBef>
                <a:spcPts val="64"/>
              </a:spcBef>
              <a:buFont typeface="Courier New" panose="02070309020205020404" pitchFamily="49" charset="0"/>
              <a:buChar char="o"/>
              <a:tabLst>
                <a:tab pos="442654" algn="l"/>
                <a:tab pos="443061" algn="l"/>
                <a:tab pos="1945723" algn="l"/>
              </a:tabLst>
            </a:pPr>
            <a:r>
              <a:rPr spc="-3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korzystanie </a:t>
            </a:r>
            <a:r>
              <a:rPr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ze</a:t>
            </a:r>
            <a:r>
              <a:rPr spc="16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pc="-16" dirty="0">
                <a:solidFill>
                  <a:srgbClr val="FF0000"/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pc="-16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rodków</a:t>
            </a:r>
            <a:r>
              <a:rPr lang="pl-PL" spc="10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pc="-16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myj</a:t>
            </a:r>
            <a:r>
              <a:rPr lang="pl-PL" spc="-16" dirty="0">
                <a:solidFill>
                  <a:srgbClr val="FF0000"/>
                </a:solidFill>
                <a:latin typeface="Book Antiqua" panose="02040602050305030304" pitchFamily="18" charset="0"/>
                <a:cs typeface="Arial"/>
              </a:rPr>
              <a:t>ą</a:t>
            </a:r>
            <a:r>
              <a:rPr lang="pl-PL" spc="-16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co</a:t>
            </a:r>
            <a:r>
              <a:rPr lang="pl-PL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– </a:t>
            </a:r>
            <a:r>
              <a:rPr lang="pl-PL" spc="-13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pior</a:t>
            </a:r>
            <a:r>
              <a:rPr lang="pl-PL" spc="-13" dirty="0">
                <a:solidFill>
                  <a:srgbClr val="FF0000"/>
                </a:solidFill>
                <a:latin typeface="Book Antiqua" panose="02040602050305030304" pitchFamily="18" charset="0"/>
                <a:cs typeface="Arial"/>
              </a:rPr>
              <a:t>ą</a:t>
            </a:r>
            <a:r>
              <a:rPr lang="pl-PL" spc="-13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cych,</a:t>
            </a:r>
            <a:endParaRPr lang="pl-PL" dirty="0">
              <a:solidFill>
                <a:srgbClr val="FF0000"/>
              </a:solidFill>
              <a:latin typeface="Book Antiqua" panose="02040602050305030304" pitchFamily="18" charset="0"/>
              <a:cs typeface="Times New Roman"/>
            </a:endParaRPr>
          </a:p>
          <a:p>
            <a:pPr marL="581803" indent="-285750">
              <a:spcBef>
                <a:spcPts val="64"/>
              </a:spcBef>
              <a:buFont typeface="Arial" panose="020B0604020202020204" pitchFamily="34" charset="0"/>
              <a:buChar char="•"/>
              <a:tabLst>
                <a:tab pos="442654" algn="l"/>
                <a:tab pos="443061" algn="l"/>
                <a:tab pos="1945723" algn="l"/>
              </a:tabLst>
            </a:pPr>
            <a:r>
              <a:rPr lang="pl-PL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rodki </a:t>
            </a:r>
            <a:r>
              <a:rPr lang="pl-PL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te </a:t>
            </a:r>
            <a:r>
              <a:rPr lang="pl-PL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zawieraj</a:t>
            </a:r>
            <a:r>
              <a:rPr lang="pl-PL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detergenty </a:t>
            </a:r>
            <a:r>
              <a:rPr lang="pl-PL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czyli substancje powierzchniowo</a:t>
            </a:r>
            <a:r>
              <a:rPr lang="pl-PL" spc="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czynne,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296053" marR="211757">
              <a:lnSpc>
                <a:spcPts val="879"/>
              </a:lnSpc>
              <a:spcBef>
                <a:spcPts val="83"/>
              </a:spcBef>
              <a:tabLst>
                <a:tab pos="442654" algn="l"/>
                <a:tab pos="443061" algn="l"/>
              </a:tabLst>
            </a:pPr>
            <a:endParaRPr lang="pl-PL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296053" marR="211757">
              <a:lnSpc>
                <a:spcPts val="879"/>
              </a:lnSpc>
              <a:spcBef>
                <a:spcPts val="83"/>
              </a:spcBef>
              <a:tabLst>
                <a:tab pos="442654" algn="l"/>
                <a:tab pos="443061" algn="l"/>
              </a:tabLst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 o </a:t>
            </a:r>
            <a:r>
              <a:rPr lang="pl-PL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ró</a:t>
            </a:r>
            <a:r>
              <a:rPr lang="pl-PL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ż</a:t>
            </a:r>
            <a:r>
              <a:rPr lang="pl-PL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nym </a:t>
            </a:r>
            <a:r>
              <a:rPr lang="pl-PL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st</a:t>
            </a:r>
            <a:r>
              <a:rPr lang="pl-PL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ęż</a:t>
            </a:r>
            <a:r>
              <a:rPr lang="pl-PL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eniu </a:t>
            </a:r>
            <a:r>
              <a:rPr lang="pl-PL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detergentów </a:t>
            </a:r>
            <a:r>
              <a:rPr lang="pl-PL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mo</a:t>
            </a:r>
            <a:r>
              <a:rPr lang="pl-PL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ż</a:t>
            </a:r>
            <a:r>
              <a:rPr lang="pl-PL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 </a:t>
            </a:r>
            <a:r>
              <a:rPr lang="pl-PL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przeczyta</a:t>
            </a:r>
            <a:r>
              <a:rPr lang="pl-PL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ć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 </a:t>
            </a:r>
            <a:r>
              <a:rPr lang="pl-PL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informacji podanych </a:t>
            </a:r>
          </a:p>
          <a:p>
            <a:pPr marL="296053" marR="211757">
              <a:lnSpc>
                <a:spcPts val="879"/>
              </a:lnSpc>
              <a:spcBef>
                <a:spcPts val="83"/>
              </a:spcBef>
              <a:tabLst>
                <a:tab pos="442654" algn="l"/>
                <a:tab pos="443061" algn="l"/>
              </a:tabLst>
            </a:pPr>
            <a:endParaRPr lang="pl-PL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296053" marR="211757">
              <a:lnSpc>
                <a:spcPts val="879"/>
              </a:lnSpc>
              <a:spcBef>
                <a:spcPts val="83"/>
              </a:spcBef>
              <a:tabLst>
                <a:tab pos="442654" algn="l"/>
                <a:tab pos="443061" algn="l"/>
              </a:tabLst>
            </a:pPr>
            <a:r>
              <a:rPr lang="pl-PL" spc="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 na  </a:t>
            </a:r>
            <a:r>
              <a:rPr lang="pl-PL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opakowaniu,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581803" indent="-285750">
              <a:buFont typeface="Arial" panose="020B0604020202020204" pitchFamily="34" charset="0"/>
              <a:buChar char="•"/>
              <a:tabLst>
                <a:tab pos="442654" algn="l"/>
                <a:tab pos="443061" algn="l"/>
              </a:tabLst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przy </a:t>
            </a:r>
            <a:r>
              <a:rPr lang="pl-PL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wyborze </a:t>
            </a:r>
            <a:r>
              <a:rPr lang="pl-PL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rodków </a:t>
            </a:r>
            <a:r>
              <a:rPr lang="pl-PL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czysto</a:t>
            </a:r>
            <a:r>
              <a:rPr lang="pl-PL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nie kierujemy </a:t>
            </a:r>
            <a:r>
              <a:rPr lang="pl-PL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si</a:t>
            </a:r>
            <a:r>
              <a:rPr lang="pl-PL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ę </a:t>
            </a:r>
            <a:r>
              <a:rPr lang="pl-PL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ich</a:t>
            </a:r>
            <a:r>
              <a:rPr lang="pl-PL" spc="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składem,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581803" indent="-285750">
              <a:spcBef>
                <a:spcPts val="16"/>
              </a:spcBef>
              <a:buFont typeface="Arial" panose="020B0604020202020204" pitchFamily="34" charset="0"/>
              <a:buChar char="•"/>
              <a:tabLst>
                <a:tab pos="442654" algn="l"/>
                <a:tab pos="443061" algn="l"/>
              </a:tabLst>
            </a:pPr>
            <a:r>
              <a:rPr lang="pl-PL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rodki </a:t>
            </a:r>
            <a:r>
              <a:rPr lang="pl-PL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te stosowane </a:t>
            </a:r>
            <a:r>
              <a:rPr lang="pl-PL" spc="-48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</a:t>
            </a:r>
            <a:r>
              <a:rPr lang="pl-PL" spc="-48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</a:t>
            </a:r>
            <a:r>
              <a:rPr lang="pl-PL" spc="38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nadmiarze,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442654" marR="3258" indent="-146601">
              <a:lnSpc>
                <a:spcPts val="879"/>
              </a:lnSpc>
              <a:spcBef>
                <a:spcPts val="90"/>
              </a:spcBef>
              <a:buFont typeface="Symbol"/>
              <a:buChar char=""/>
              <a:tabLst>
                <a:tab pos="442654" algn="l"/>
                <a:tab pos="443061" algn="l"/>
              </a:tabLst>
            </a:pPr>
            <a:endParaRPr lang="pl-PL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581803" marR="3258" indent="-285750">
              <a:lnSpc>
                <a:spcPts val="879"/>
              </a:lnSpc>
              <a:spcBef>
                <a:spcPts val="90"/>
              </a:spcBef>
              <a:buFont typeface="Arial" panose="020B0604020202020204" pitchFamily="34" charset="0"/>
              <a:buChar char="•"/>
              <a:tabLst>
                <a:tab pos="442654" algn="l"/>
                <a:tab pos="443061" algn="l"/>
              </a:tabLst>
            </a:pPr>
            <a:r>
              <a:rPr lang="pl-PL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detergenty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te </a:t>
            </a:r>
            <a:r>
              <a:rPr lang="pl-PL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dostaj</a:t>
            </a:r>
            <a:r>
              <a:rPr lang="pl-PL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 </a:t>
            </a:r>
            <a:r>
              <a:rPr lang="pl-PL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si</a:t>
            </a:r>
            <a:r>
              <a:rPr lang="pl-PL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ę </a:t>
            </a:r>
            <a:r>
              <a:rPr lang="pl-PL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do zbiorników wodnych wraz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ze </a:t>
            </a:r>
            <a:r>
              <a:rPr lang="pl-PL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ciekami </a:t>
            </a:r>
          </a:p>
          <a:p>
            <a:pPr marL="296053" marR="3258">
              <a:lnSpc>
                <a:spcPts val="879"/>
              </a:lnSpc>
              <a:spcBef>
                <a:spcPts val="90"/>
              </a:spcBef>
              <a:tabLst>
                <a:tab pos="442654" algn="l"/>
                <a:tab pos="443061" algn="l"/>
              </a:tabLst>
            </a:pPr>
            <a:endParaRPr lang="pl-PL" spc="-16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296053" marR="3258">
              <a:lnSpc>
                <a:spcPts val="879"/>
              </a:lnSpc>
              <a:spcBef>
                <a:spcPts val="90"/>
              </a:spcBef>
              <a:tabLst>
                <a:tab pos="442654" algn="l"/>
                <a:tab pos="443061" algn="l"/>
              </a:tabLst>
            </a:pPr>
            <a:r>
              <a:rPr lang="pl-PL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komunalnymi  </a:t>
            </a:r>
            <a:r>
              <a:rPr lang="pl-PL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niszcz</a:t>
            </a:r>
            <a:r>
              <a:rPr lang="pl-PL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</a:t>
            </a:r>
            <a:r>
              <a:rPr lang="pl-PL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 </a:t>
            </a:r>
            <a:r>
              <a:rPr lang="pl-PL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ż</a:t>
            </a:r>
            <a:r>
              <a:rPr lang="pl-PL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ycie </a:t>
            </a:r>
            <a:r>
              <a:rPr lang="pl-PL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ró</a:t>
            </a:r>
            <a:r>
              <a:rPr lang="pl-PL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ż</a:t>
            </a:r>
            <a:r>
              <a:rPr lang="pl-PL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nych</a:t>
            </a:r>
            <a:r>
              <a:rPr lang="pl-PL" spc="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organizmów.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>
              <a:lnSpc>
                <a:spcPct val="100000"/>
              </a:lnSpc>
            </a:pPr>
            <a:endParaRPr lang="pl-PL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>
              <a:spcBef>
                <a:spcPts val="19"/>
              </a:spcBef>
            </a:pPr>
            <a:endParaRPr sz="705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2868026" y="4142306"/>
            <a:ext cx="1759297" cy="10259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289">
              <a:lnSpc>
                <a:spcPts val="760"/>
              </a:lnSpc>
            </a:pPr>
            <a:fld id="{81D60167-4931-47E6-BA6A-407CBD079E47}" type="slidenum">
              <a:rPr spc="-3" dirty="0"/>
              <a:pPr marL="16289">
                <a:lnSpc>
                  <a:spcPts val="760"/>
                </a:lnSpc>
              </a:pPr>
              <a:t>38</a:t>
            </a:fld>
            <a:endParaRPr spc="-3" dirty="0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15FEC7EC-A3D2-4DDB-BF6A-9112B5D40A6D}"/>
              </a:ext>
            </a:extLst>
          </p:cNvPr>
          <p:cNvSpPr/>
          <p:nvPr/>
        </p:nvSpPr>
        <p:spPr>
          <a:xfrm>
            <a:off x="827663" y="4931733"/>
            <a:ext cx="2146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Jaki być powinno?</a:t>
            </a:r>
            <a:endParaRPr lang="pl-PL" b="1" dirty="0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DC7AB392-A0A5-4433-A87E-ED29B9176314}"/>
              </a:ext>
            </a:extLst>
          </p:cNvPr>
          <p:cNvSpPr/>
          <p:nvPr/>
        </p:nvSpPr>
        <p:spPr>
          <a:xfrm>
            <a:off x="3359084" y="4269832"/>
            <a:ext cx="8179324" cy="24391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179594" marR="204020" indent="-171450">
              <a:lnSpc>
                <a:spcPts val="879"/>
              </a:lnSpc>
              <a:buFont typeface="Arial" panose="020B0604020202020204" pitchFamily="34" charset="0"/>
              <a:buChar char="•"/>
              <a:tabLst>
                <a:tab pos="154338" algn="l"/>
                <a:tab pos="154746" algn="l"/>
              </a:tabLst>
            </a:pP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79594" marR="204020" indent="-171450">
              <a:lnSpc>
                <a:spcPts val="879"/>
              </a:lnSpc>
              <a:buFont typeface="Arial" panose="020B0604020202020204" pitchFamily="34" charset="0"/>
              <a:buChar char="•"/>
              <a:tabLst>
                <a:tab pos="154338" algn="l"/>
                <a:tab pos="154746" algn="l"/>
              </a:tabLst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przy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zakupie </a:t>
            </a:r>
            <a:r>
              <a:rPr lang="pl-PL"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rodków 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czysto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 powinni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my </a:t>
            </a:r>
            <a:r>
              <a:rPr lang="pl-PL" sz="20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kierowa</a:t>
            </a:r>
            <a:r>
              <a:rPr lang="pl-PL" sz="20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ć </a:t>
            </a:r>
            <a:r>
              <a:rPr lang="pl-PL" sz="2000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si</a:t>
            </a:r>
            <a:r>
              <a:rPr lang="pl-PL" sz="2000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ę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ich </a:t>
            </a:r>
          </a:p>
          <a:p>
            <a:pPr marL="179594" marR="204020" indent="-171450">
              <a:lnSpc>
                <a:spcPts val="879"/>
              </a:lnSpc>
              <a:buFont typeface="Arial" panose="020B0604020202020204" pitchFamily="34" charset="0"/>
              <a:buChar char="•"/>
              <a:tabLst>
                <a:tab pos="154338" algn="l"/>
                <a:tab pos="154746" algn="l"/>
              </a:tabLst>
            </a:pPr>
            <a:endParaRPr lang="pl-PL" sz="20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4" marR="204020">
              <a:lnSpc>
                <a:spcPts val="879"/>
              </a:lnSpc>
              <a:tabLst>
                <a:tab pos="154338" algn="l"/>
                <a:tab pos="154746" algn="l"/>
              </a:tabLst>
            </a:pP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składem podanym </a:t>
            </a:r>
            <a:r>
              <a:rPr lang="pl-PL" sz="2000" spc="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 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opakowaniu,</a:t>
            </a:r>
          </a:p>
          <a:p>
            <a:pPr marL="179594" marR="204020" indent="-171450">
              <a:lnSpc>
                <a:spcPts val="879"/>
              </a:lnSpc>
              <a:buFont typeface="Arial" panose="020B0604020202020204" pitchFamily="34" charset="0"/>
              <a:buChar char="•"/>
              <a:tabLst>
                <a:tab pos="154338" algn="l"/>
                <a:tab pos="154746" algn="l"/>
              </a:tabLst>
            </a:pP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79594" marR="11810" indent="-171450">
              <a:lnSpc>
                <a:spcPts val="879"/>
              </a:lnSpc>
              <a:spcBef>
                <a:spcPts val="67"/>
              </a:spcBef>
              <a:buFont typeface="Arial" panose="020B0604020202020204" pitchFamily="34" charset="0"/>
              <a:buChar char="•"/>
              <a:tabLst>
                <a:tab pos="154338" algn="l"/>
                <a:tab pos="154746" algn="l"/>
              </a:tabLst>
            </a:pPr>
            <a:r>
              <a:rPr lang="pl-PL" sz="20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nale</a:t>
            </a:r>
            <a:r>
              <a:rPr lang="pl-PL" sz="20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ż</a:t>
            </a:r>
            <a:r>
              <a:rPr lang="pl-PL" sz="20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y stosowa</a:t>
            </a:r>
            <a:r>
              <a:rPr lang="pl-PL" sz="20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ć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tylko 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konieczn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 </a:t>
            </a:r>
            <a:r>
              <a:rPr lang="pl-PL" sz="20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ilo</a:t>
            </a:r>
            <a:r>
              <a:rPr lang="pl-PL" sz="2000" spc="-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ść </a:t>
            </a:r>
            <a:r>
              <a:rPr lang="pl-PL"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rodków 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czysto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oraz </a:t>
            </a:r>
          </a:p>
          <a:p>
            <a:pPr marL="179594" marR="11810" indent="-171450">
              <a:lnSpc>
                <a:spcPts val="879"/>
              </a:lnSpc>
              <a:spcBef>
                <a:spcPts val="67"/>
              </a:spcBef>
              <a:buFont typeface="Arial" panose="020B0604020202020204" pitchFamily="34" charset="0"/>
              <a:buChar char="•"/>
              <a:tabLst>
                <a:tab pos="154338" algn="l"/>
                <a:tab pos="154746" algn="l"/>
              </a:tabLst>
            </a:pPr>
            <a:endParaRPr lang="pl-PL" sz="20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4" marR="11810">
              <a:lnSpc>
                <a:spcPts val="879"/>
              </a:lnSpc>
              <a:spcBef>
                <a:spcPts val="67"/>
              </a:spcBef>
              <a:tabLst>
                <a:tab pos="154338" algn="l"/>
                <a:tab pos="154746" algn="l"/>
              </a:tabLst>
            </a:pP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stosowa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ć </a:t>
            </a:r>
            <a:r>
              <a:rPr lang="pl-PL" sz="2000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si</a:t>
            </a:r>
            <a:r>
              <a:rPr lang="pl-PL" sz="2000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ę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do instrukcji 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podanej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opakowaniu,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79594" indent="-171450">
              <a:spcBef>
                <a:spcPts val="6"/>
              </a:spcBef>
              <a:buFont typeface="Arial" panose="020B0604020202020204" pitchFamily="34" charset="0"/>
              <a:buChar char="•"/>
              <a:tabLst>
                <a:tab pos="154338" algn="l"/>
                <a:tab pos="154746" algn="l"/>
              </a:tabLst>
            </a:pPr>
            <a:r>
              <a:rPr lang="pl-PL" sz="20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nale</a:t>
            </a:r>
            <a:r>
              <a:rPr lang="pl-PL" sz="20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ż</a:t>
            </a:r>
            <a:r>
              <a:rPr lang="pl-PL" sz="2000" spc="-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y 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wybiera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ć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tylko te </a:t>
            </a:r>
            <a:r>
              <a:rPr lang="pl-PL" sz="20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rodki 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czysto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ci,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które </a:t>
            </a:r>
            <a:r>
              <a:rPr lang="pl-PL"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ulegaj</a:t>
            </a:r>
            <a:r>
              <a:rPr lang="pl-PL"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biodegradacji,</a:t>
            </a:r>
          </a:p>
          <a:p>
            <a:pPr marL="179594" marR="30135" indent="-171450">
              <a:lnSpc>
                <a:spcPts val="879"/>
              </a:lnSpc>
              <a:spcBef>
                <a:spcPts val="83"/>
              </a:spcBef>
              <a:buFont typeface="Arial" panose="020B0604020202020204" pitchFamily="34" charset="0"/>
              <a:buChar char="•"/>
              <a:tabLst>
                <a:tab pos="154338" algn="l"/>
                <a:tab pos="154746" algn="l"/>
              </a:tabLst>
            </a:pPr>
            <a:endParaRPr lang="pl-PL" sz="2000" spc="-1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79594" marR="30135" indent="-171450">
              <a:lnSpc>
                <a:spcPts val="879"/>
              </a:lnSpc>
              <a:spcBef>
                <a:spcPts val="83"/>
              </a:spcBef>
              <a:buFont typeface="Arial" panose="020B0604020202020204" pitchFamily="34" charset="0"/>
              <a:buChar char="•"/>
              <a:tabLst>
                <a:tab pos="154338" algn="l"/>
                <a:tab pos="154746" algn="l"/>
              </a:tabLst>
            </a:pP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ka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ż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dy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powinien </a:t>
            </a:r>
            <a:r>
              <a:rPr lang="pl-PL"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mie</a:t>
            </a:r>
            <a:r>
              <a:rPr lang="pl-PL"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ć </a:t>
            </a:r>
            <a:r>
              <a:rPr lang="pl-PL" sz="20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wiadomo</a:t>
            </a:r>
            <a:r>
              <a:rPr lang="pl-PL" sz="2000" spc="-2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ść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tego, </a:t>
            </a:r>
            <a:r>
              <a:rPr lang="pl-PL" sz="20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i</a:t>
            </a:r>
            <a:r>
              <a:rPr lang="pl-PL" sz="2000" spc="-1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ż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stosowane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detergenty </a:t>
            </a:r>
          </a:p>
          <a:p>
            <a:pPr marL="179594" marR="30135" indent="-171450">
              <a:lnSpc>
                <a:spcPts val="879"/>
              </a:lnSpc>
              <a:spcBef>
                <a:spcPts val="83"/>
              </a:spcBef>
              <a:buFont typeface="Arial" panose="020B0604020202020204" pitchFamily="34" charset="0"/>
              <a:buChar char="•"/>
              <a:tabLst>
                <a:tab pos="154338" algn="l"/>
                <a:tab pos="154746" algn="l"/>
              </a:tabLst>
            </a:pPr>
            <a:endParaRPr lang="pl-PL" sz="2000" spc="-1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4" marR="30135">
              <a:lnSpc>
                <a:spcPts val="879"/>
              </a:lnSpc>
              <a:spcBef>
                <a:spcPts val="83"/>
              </a:spcBef>
              <a:tabLst>
                <a:tab pos="154338" algn="l"/>
                <a:tab pos="154746" algn="l"/>
              </a:tabLst>
            </a:pP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przedostaj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 </a:t>
            </a:r>
            <a:r>
              <a:rPr lang="pl-PL" sz="2000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si</a:t>
            </a:r>
            <a:r>
              <a:rPr lang="pl-PL" sz="2000" spc="-32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ę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do wód  powierzchniowych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i 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działaj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niszczycielsko </a:t>
            </a:r>
          </a:p>
          <a:p>
            <a:pPr marL="8144" marR="30135">
              <a:lnSpc>
                <a:spcPts val="879"/>
              </a:lnSpc>
              <a:spcBef>
                <a:spcPts val="83"/>
              </a:spcBef>
              <a:tabLst>
                <a:tab pos="154338" algn="l"/>
                <a:tab pos="154746" algn="l"/>
              </a:tabLst>
            </a:pPr>
            <a:endParaRPr lang="pl-PL" sz="2000" spc="-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8144" marR="30135">
              <a:lnSpc>
                <a:spcPts val="879"/>
              </a:lnSpc>
              <a:spcBef>
                <a:spcPts val="83"/>
              </a:spcBef>
              <a:tabLst>
                <a:tab pos="154338" algn="l"/>
                <a:tab pos="154746" algn="l"/>
              </a:tabLst>
            </a:pP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  na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nasze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rodowisko,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79594" indent="-171450">
              <a:buFont typeface="Arial" panose="020B0604020202020204" pitchFamily="34" charset="0"/>
              <a:buChar char="•"/>
              <a:tabLst>
                <a:tab pos="154338" algn="l"/>
                <a:tab pos="154746" algn="l"/>
              </a:tabLst>
            </a:pP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istnieje </a:t>
            </a:r>
            <a:r>
              <a:rPr lang="pl-PL"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konieczno</a:t>
            </a:r>
            <a:r>
              <a:rPr lang="pl-PL"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ść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oczyszczania </a:t>
            </a:r>
            <a:r>
              <a:rPr lang="pl-PL"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cieków</a:t>
            </a:r>
            <a:r>
              <a:rPr lang="pl-PL" sz="2000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komunalnych.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</p:txBody>
      </p:sp>
      <p:sp>
        <p:nvSpPr>
          <p:cNvPr id="17" name="Dymek myśli: chmurka 16">
            <a:extLst>
              <a:ext uri="{FF2B5EF4-FFF2-40B4-BE49-F238E27FC236}">
                <a16:creationId xmlns:a16="http://schemas.microsoft.com/office/drawing/2014/main" id="{F0E16AF2-BB31-4813-BD40-72D735D48C9C}"/>
              </a:ext>
            </a:extLst>
          </p:cNvPr>
          <p:cNvSpPr/>
          <p:nvPr/>
        </p:nvSpPr>
        <p:spPr>
          <a:xfrm>
            <a:off x="5458121" y="221529"/>
            <a:ext cx="2224724" cy="461913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2"/>
              </a:spcBef>
            </a:pPr>
            <a:r>
              <a:rPr lang="pl-PL" sz="2400" b="1" i="1" spc="-3" dirty="0">
                <a:solidFill>
                  <a:srgbClr val="FF0000"/>
                </a:solidFill>
                <a:latin typeface="Book Antiqua" panose="02040602050305030304" pitchFamily="18" charset="0"/>
                <a:cs typeface="Times New Roman"/>
              </a:rPr>
              <a:t>Problem</a:t>
            </a:r>
            <a:endParaRPr lang="pl-PL" sz="2400" dirty="0">
              <a:solidFill>
                <a:srgbClr val="FF0000"/>
              </a:solidFill>
              <a:latin typeface="Book Antiqua" panose="02040602050305030304" pitchFamily="18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179859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65AAFBB-9823-4755-8EFC-A4EC55A488EA}"/>
              </a:ext>
            </a:extLst>
          </p:cNvPr>
          <p:cNvSpPr/>
          <p:nvPr/>
        </p:nvSpPr>
        <p:spPr>
          <a:xfrm>
            <a:off x="3916218" y="1338561"/>
            <a:ext cx="7047346" cy="1015663"/>
          </a:xfrm>
          <a:prstGeom prst="rect">
            <a:avLst/>
          </a:prstGeom>
          <a:solidFill>
            <a:schemeClr val="bg2"/>
          </a:solidFill>
          <a:ln w="12700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351044" indent="-342900">
              <a:buFont typeface="Arial" panose="020B0604020202020204" pitchFamily="34" charset="0"/>
              <a:buChar char="•"/>
              <a:tabLst>
                <a:tab pos="154338" algn="l"/>
                <a:tab pos="154746" algn="l"/>
              </a:tabLst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koszty budowy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oczyszczalni </a:t>
            </a:r>
            <a:r>
              <a:rPr lang="pl-PL"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cieków </a:t>
            </a:r>
            <a:r>
              <a:rPr lang="pl-PL" sz="2000" spc="-4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</a:t>
            </a:r>
            <a:r>
              <a:rPr lang="pl-PL" sz="2000" spc="-4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zbyt</a:t>
            </a:r>
            <a:r>
              <a:rPr lang="pl-PL" sz="2000" spc="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wysokie,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351044" indent="-342900">
              <a:spcBef>
                <a:spcPts val="16"/>
              </a:spcBef>
              <a:buFont typeface="Arial" panose="020B0604020202020204" pitchFamily="34" charset="0"/>
              <a:buChar char="•"/>
              <a:tabLst>
                <a:tab pos="154338" algn="l"/>
                <a:tab pos="154746" algn="l"/>
              </a:tabLst>
            </a:pP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jest </a:t>
            </a:r>
            <a:r>
              <a:rPr lang="pl-PL" sz="2000" spc="-3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do</a:t>
            </a:r>
            <a:r>
              <a:rPr lang="pl-PL" sz="2000" spc="-3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ść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niska </a:t>
            </a:r>
            <a:r>
              <a:rPr lang="pl-PL" sz="20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wiadomo</a:t>
            </a:r>
            <a:r>
              <a:rPr lang="pl-PL" sz="2000" spc="-26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ść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oraz wiedza na temat 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szkodliwo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</a:t>
            </a:r>
            <a:r>
              <a:rPr lang="pl-PL" sz="2000" spc="29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000" spc="-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detergentów.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193FC4D9-56F0-448B-8A4D-FE40F78BE611}"/>
              </a:ext>
            </a:extLst>
          </p:cNvPr>
          <p:cNvSpPr txBox="1"/>
          <p:nvPr/>
        </p:nvSpPr>
        <p:spPr>
          <a:xfrm>
            <a:off x="3859038" y="3554701"/>
            <a:ext cx="7695652" cy="21877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vert="horz" wrap="square" lIns="0" tIns="25400" rIns="0" bIns="0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0665" marR="379730" indent="-227965">
              <a:lnSpc>
                <a:spcPts val="1370"/>
              </a:lnSpc>
              <a:spcBef>
                <a:spcPts val="200"/>
              </a:spcBef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endParaRPr lang="pl-PL" spc="-15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240665" marR="379730" indent="-227965">
              <a:lnSpc>
                <a:spcPts val="1370"/>
              </a:lnSpc>
              <a:spcBef>
                <a:spcPts val="200"/>
              </a:spcBef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pl-PL" sz="2000" spc="-1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nale</a:t>
            </a:r>
            <a:r>
              <a:rPr lang="pl-PL" sz="2000" spc="-1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ż</a:t>
            </a:r>
            <a:r>
              <a:rPr lang="pl-PL" sz="2000" spc="-1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y 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doprowadzi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ć </a:t>
            </a:r>
            <a:r>
              <a:rPr lang="pl-PL" sz="2000" spc="-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do poszerzenia wiedzy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 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społecze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ń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stwie </a:t>
            </a:r>
          </a:p>
          <a:p>
            <a:pPr marL="12700" marR="379730">
              <a:lnSpc>
                <a:spcPts val="1370"/>
              </a:lnSpc>
              <a:spcBef>
                <a:spcPts val="200"/>
              </a:spcBef>
              <a:tabLst>
                <a:tab pos="240665" algn="l"/>
                <a:tab pos="241300" algn="l"/>
              </a:tabLst>
            </a:pPr>
            <a:endParaRPr lang="pl-PL" sz="2000" spc="-1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2700" marR="379730">
              <a:lnSpc>
                <a:spcPts val="1370"/>
              </a:lnSpc>
              <a:spcBef>
                <a:spcPts val="200"/>
              </a:spcBef>
              <a:tabLst>
                <a:tab pos="240665" algn="l"/>
                <a:tab pos="241300" algn="l"/>
              </a:tabLst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na temat </a:t>
            </a:r>
            <a:r>
              <a:rPr lang="pl-PL" sz="2000" spc="-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szkodliwego  działania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000" spc="-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detergentów.</a:t>
            </a:r>
          </a:p>
          <a:p>
            <a:pPr marL="240665" marR="379730" indent="-227965">
              <a:lnSpc>
                <a:spcPts val="1370"/>
              </a:lnSpc>
              <a:spcBef>
                <a:spcPts val="200"/>
              </a:spcBef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240665" marR="386715" indent="-227965">
              <a:lnSpc>
                <a:spcPts val="1370"/>
              </a:lnSpc>
              <a:spcBef>
                <a:spcPts val="105"/>
              </a:spcBef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pl-PL" sz="2000" spc="-1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je</a:t>
            </a:r>
            <a:r>
              <a:rPr lang="pl-PL" sz="2000" spc="-1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ż</a:t>
            </a:r>
            <a:r>
              <a:rPr lang="pl-PL" sz="2000" spc="-1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eli </a:t>
            </a:r>
            <a:r>
              <a:rPr lang="pl-PL" sz="2000" spc="-3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3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rodki </a:t>
            </a:r>
            <a:r>
              <a:rPr lang="pl-PL" sz="2000" spc="-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powierzchniowo </a:t>
            </a:r>
            <a:r>
              <a:rPr lang="pl-PL" sz="2000" spc="-1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czynne, </a:t>
            </a:r>
            <a:r>
              <a:rPr lang="pl-PL" sz="2000" spc="-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które </a:t>
            </a:r>
            <a:r>
              <a:rPr lang="pl-PL" sz="2000" spc="-7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</a:t>
            </a:r>
            <a:r>
              <a:rPr lang="pl-PL" sz="2000" spc="-7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 </a:t>
            </a:r>
            <a:r>
              <a:rPr lang="pl-PL" sz="2000" spc="-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składnikiem</a:t>
            </a:r>
          </a:p>
          <a:p>
            <a:pPr marL="240665" marR="386715" indent="-227965">
              <a:lnSpc>
                <a:spcPts val="1370"/>
              </a:lnSpc>
              <a:spcBef>
                <a:spcPts val="105"/>
              </a:spcBef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endParaRPr lang="pl-PL" sz="2000" spc="-5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 marL="12700" marR="386715">
              <a:lnSpc>
                <a:spcPts val="1370"/>
              </a:lnSpc>
              <a:spcBef>
                <a:spcPts val="105"/>
              </a:spcBef>
              <a:tabLst>
                <a:tab pos="240665" algn="l"/>
                <a:tab pos="241300" algn="l"/>
              </a:tabLst>
            </a:pPr>
            <a:r>
              <a:rPr lang="pl-PL" sz="2000" spc="-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000" spc="-2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2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rodków </a:t>
            </a:r>
            <a:r>
              <a:rPr lang="pl-PL" sz="2000" spc="-2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czysto</a:t>
            </a:r>
            <a:r>
              <a:rPr lang="pl-PL" sz="2000" spc="-2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2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ci, </a:t>
            </a:r>
            <a:r>
              <a:rPr lang="pl-PL" sz="2000" spc="-7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b</a:t>
            </a:r>
            <a:r>
              <a:rPr lang="pl-PL" sz="2000" spc="-7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ę</a:t>
            </a:r>
            <a:r>
              <a:rPr lang="pl-PL" sz="2000" spc="-7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d</a:t>
            </a:r>
            <a:r>
              <a:rPr lang="pl-PL" sz="2000" spc="-7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  </a:t>
            </a:r>
            <a:r>
              <a:rPr lang="pl-PL" sz="2000" spc="-2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wła</a:t>
            </a:r>
            <a:r>
              <a:rPr lang="pl-PL" sz="2000" spc="-2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2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ciwie </a:t>
            </a:r>
            <a:r>
              <a:rPr lang="pl-PL" sz="2000" spc="-5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stosowane nie </a:t>
            </a:r>
            <a:r>
              <a:rPr lang="pl-PL" sz="2000" spc="-2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spowoduj</a:t>
            </a:r>
            <a:r>
              <a:rPr lang="pl-PL" sz="2000" spc="-2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ą </a:t>
            </a:r>
          </a:p>
          <a:p>
            <a:pPr marL="12700" marR="386715">
              <a:lnSpc>
                <a:spcPts val="1370"/>
              </a:lnSpc>
              <a:spcBef>
                <a:spcPts val="105"/>
              </a:spcBef>
              <a:tabLst>
                <a:tab pos="240665" algn="l"/>
                <a:tab pos="241300" algn="l"/>
              </a:tabLst>
            </a:pPr>
            <a:endParaRPr lang="pl-PL" sz="2000" spc="-2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Arial"/>
            </a:endParaRPr>
          </a:p>
          <a:p>
            <a:pPr marL="12700" marR="386715">
              <a:lnSpc>
                <a:spcPts val="1370"/>
              </a:lnSpc>
              <a:spcBef>
                <a:spcPts val="105"/>
              </a:spcBef>
              <a:tabLst>
                <a:tab pos="240665" algn="l"/>
                <a:tab pos="241300" algn="l"/>
              </a:tabLst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szkody w</a:t>
            </a:r>
            <a:r>
              <a:rPr lang="pl-PL" sz="2000" spc="-2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pl-PL" sz="2000" spc="-2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ś</a:t>
            </a:r>
            <a:r>
              <a:rPr lang="pl-PL" sz="2000" spc="-2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/>
              </a:rPr>
              <a:t>rodowisku.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B7F24A5E-9C5A-406F-833F-E31576531EC7}"/>
              </a:ext>
            </a:extLst>
          </p:cNvPr>
          <p:cNvSpPr/>
          <p:nvPr/>
        </p:nvSpPr>
        <p:spPr>
          <a:xfrm>
            <a:off x="794327" y="3408219"/>
            <a:ext cx="2364509" cy="141316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altLang="pl-PL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Wnioski</a:t>
            </a:r>
            <a:endParaRPr lang="pl-PL" dirty="0"/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71EF36F0-0659-4868-86F3-D7691E05081E}"/>
              </a:ext>
            </a:extLst>
          </p:cNvPr>
          <p:cNvSpPr/>
          <p:nvPr/>
        </p:nvSpPr>
        <p:spPr>
          <a:xfrm>
            <a:off x="785090" y="1265382"/>
            <a:ext cx="2770910" cy="120996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altLang="pl-PL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Dlaczego nie jest tak,                                                                                                             jak być powinno?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114870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990178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2444</Words>
  <Application>Microsoft Office PowerPoint</Application>
  <PresentationFormat>Panoramiczny</PresentationFormat>
  <Paragraphs>419</Paragraphs>
  <Slides>40</Slides>
  <Notes>13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40</vt:i4>
      </vt:variant>
    </vt:vector>
  </HeadingPairs>
  <TitlesOfParts>
    <vt:vector size="52" baseType="lpstr">
      <vt:lpstr>Arial</vt:lpstr>
      <vt:lpstr>Book Antiqua</vt:lpstr>
      <vt:lpstr>Bookman Old Style</vt:lpstr>
      <vt:lpstr>Calibri</vt:lpstr>
      <vt:lpstr>Calibri Light</vt:lpstr>
      <vt:lpstr>Cambria</vt:lpstr>
      <vt:lpstr>Comic Sans MS</vt:lpstr>
      <vt:lpstr>Courier New</vt:lpstr>
      <vt:lpstr>Symbol</vt:lpstr>
      <vt:lpstr>Times New Roman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Bogusława Rybaczyk</dc:creator>
  <cp:lastModifiedBy>Bogusława Rybaczyk</cp:lastModifiedBy>
  <cp:revision>3</cp:revision>
  <dcterms:created xsi:type="dcterms:W3CDTF">2020-11-29T17:32:31Z</dcterms:created>
  <dcterms:modified xsi:type="dcterms:W3CDTF">2020-11-29T17:55:58Z</dcterms:modified>
</cp:coreProperties>
</file>